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6"/>
  </p:notesMasterIdLst>
  <p:sldIdLst>
    <p:sldId id="256" r:id="rId2"/>
    <p:sldId id="264" r:id="rId3"/>
    <p:sldId id="265" r:id="rId4"/>
    <p:sldId id="26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40AF3D-A02C-4B0B-A723-69C680C3F6F9}"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BF0B76EB-3E48-4E3F-B427-96317BEEA7D6}">
      <dgm:prSet/>
      <dgm:spPr/>
      <dgm:t>
        <a:bodyPr/>
        <a:lstStyle/>
        <a:p>
          <a:r>
            <a:rPr lang="en-US"/>
            <a:t>Why we do it:</a:t>
          </a:r>
        </a:p>
      </dgm:t>
    </dgm:pt>
    <dgm:pt modelId="{D850F38B-CFB9-4339-A513-D9A6E809FFD7}" type="parTrans" cxnId="{2A8FD2FF-1E0C-4F5E-96BC-42E5CC219B25}">
      <dgm:prSet/>
      <dgm:spPr/>
      <dgm:t>
        <a:bodyPr/>
        <a:lstStyle/>
        <a:p>
          <a:endParaRPr lang="en-US"/>
        </a:p>
      </dgm:t>
    </dgm:pt>
    <dgm:pt modelId="{935A138B-7086-484B-A320-0F87CD701BA6}" type="sibTrans" cxnId="{2A8FD2FF-1E0C-4F5E-96BC-42E5CC219B25}">
      <dgm:prSet/>
      <dgm:spPr/>
      <dgm:t>
        <a:bodyPr/>
        <a:lstStyle/>
        <a:p>
          <a:endParaRPr lang="en-US"/>
        </a:p>
      </dgm:t>
    </dgm:pt>
    <dgm:pt modelId="{C9B852FB-BE89-4718-9FBA-5E0F90B3AA08}">
      <dgm:prSet/>
      <dgm:spPr/>
      <dgm:t>
        <a:bodyPr/>
        <a:lstStyle/>
        <a:p>
          <a:r>
            <a:rPr lang="en-US"/>
            <a:t>Refunds and benefits;</a:t>
          </a:r>
        </a:p>
      </dgm:t>
    </dgm:pt>
    <dgm:pt modelId="{65F275C7-A1C7-43EB-8E4E-2D5D1400A70B}" type="parTrans" cxnId="{A0AECDBA-CBA5-46E7-AACE-74E3FFC948B8}">
      <dgm:prSet/>
      <dgm:spPr/>
      <dgm:t>
        <a:bodyPr/>
        <a:lstStyle/>
        <a:p>
          <a:endParaRPr lang="en-US"/>
        </a:p>
      </dgm:t>
    </dgm:pt>
    <dgm:pt modelId="{CC50D8AE-FC7F-4739-A8B1-ED328E2F63C2}" type="sibTrans" cxnId="{A0AECDBA-CBA5-46E7-AACE-74E3FFC948B8}">
      <dgm:prSet/>
      <dgm:spPr/>
      <dgm:t>
        <a:bodyPr/>
        <a:lstStyle/>
        <a:p>
          <a:endParaRPr lang="en-US"/>
        </a:p>
      </dgm:t>
    </dgm:pt>
    <dgm:pt modelId="{D4EC72E3-4113-4E6D-873E-6CB71B2E6A5D}">
      <dgm:prSet/>
      <dgm:spPr/>
      <dgm:t>
        <a:bodyPr/>
        <a:lstStyle/>
        <a:p>
          <a:r>
            <a:rPr lang="en-US" dirty="0"/>
            <a:t>GST/ HST credit (now </a:t>
          </a:r>
          <a:r>
            <a:rPr lang="en-US"/>
            <a:t>CGEB in 2026) </a:t>
          </a:r>
          <a:endParaRPr lang="en-US" dirty="0"/>
        </a:p>
      </dgm:t>
    </dgm:pt>
    <dgm:pt modelId="{6AD337D8-5451-4118-8FD7-7FF69EF3C6A9}" type="parTrans" cxnId="{410433A1-F900-4E9B-BF98-E3BAA5E6C4C1}">
      <dgm:prSet/>
      <dgm:spPr/>
      <dgm:t>
        <a:bodyPr/>
        <a:lstStyle/>
        <a:p>
          <a:endParaRPr lang="en-US"/>
        </a:p>
      </dgm:t>
    </dgm:pt>
    <dgm:pt modelId="{07653B47-BE4D-40FF-91AD-051373D1C039}" type="sibTrans" cxnId="{410433A1-F900-4E9B-BF98-E3BAA5E6C4C1}">
      <dgm:prSet/>
      <dgm:spPr/>
      <dgm:t>
        <a:bodyPr/>
        <a:lstStyle/>
        <a:p>
          <a:endParaRPr lang="en-US"/>
        </a:p>
      </dgm:t>
    </dgm:pt>
    <dgm:pt modelId="{B4DD4888-4D3D-462D-AE80-F4C8199160B3}">
      <dgm:prSet/>
      <dgm:spPr/>
      <dgm:t>
        <a:bodyPr/>
        <a:lstStyle/>
        <a:p>
          <a:r>
            <a:rPr lang="en-US"/>
            <a:t>Ontario Trillium Benefit </a:t>
          </a:r>
        </a:p>
      </dgm:t>
    </dgm:pt>
    <dgm:pt modelId="{C886BA40-F298-4F37-8294-DEC6CA37824C}" type="parTrans" cxnId="{C0008C18-F51A-4842-9E05-2E65BB6AF2D0}">
      <dgm:prSet/>
      <dgm:spPr/>
      <dgm:t>
        <a:bodyPr/>
        <a:lstStyle/>
        <a:p>
          <a:endParaRPr lang="en-US"/>
        </a:p>
      </dgm:t>
    </dgm:pt>
    <dgm:pt modelId="{B089AA04-AB8D-4E7B-9236-BDE073CA0E15}" type="sibTrans" cxnId="{C0008C18-F51A-4842-9E05-2E65BB6AF2D0}">
      <dgm:prSet/>
      <dgm:spPr/>
      <dgm:t>
        <a:bodyPr/>
        <a:lstStyle/>
        <a:p>
          <a:endParaRPr lang="en-US"/>
        </a:p>
      </dgm:t>
    </dgm:pt>
    <dgm:pt modelId="{ED550C9E-2ED9-4544-A772-61323654E4A9}">
      <dgm:prSet/>
      <dgm:spPr/>
      <dgm:t>
        <a:bodyPr/>
        <a:lstStyle/>
        <a:p>
          <a:r>
            <a:rPr lang="en-US"/>
            <a:t>Canada Child Benefit</a:t>
          </a:r>
        </a:p>
      </dgm:t>
    </dgm:pt>
    <dgm:pt modelId="{ADD6C140-2711-4A1A-A372-A09CA40A00C4}" type="parTrans" cxnId="{7446F4B1-F8A0-41EC-9C31-F87A26D8535A}">
      <dgm:prSet/>
      <dgm:spPr/>
      <dgm:t>
        <a:bodyPr/>
        <a:lstStyle/>
        <a:p>
          <a:endParaRPr lang="en-US"/>
        </a:p>
      </dgm:t>
    </dgm:pt>
    <dgm:pt modelId="{F7873DB8-F5E9-4880-A971-B3B79587E9F3}" type="sibTrans" cxnId="{7446F4B1-F8A0-41EC-9C31-F87A26D8535A}">
      <dgm:prSet/>
      <dgm:spPr/>
      <dgm:t>
        <a:bodyPr/>
        <a:lstStyle/>
        <a:p>
          <a:endParaRPr lang="en-US"/>
        </a:p>
      </dgm:t>
    </dgm:pt>
    <dgm:pt modelId="{574573A3-FDB0-4CD0-A8CD-6B92E7C861A3}">
      <dgm:prSet/>
      <dgm:spPr/>
      <dgm:t>
        <a:bodyPr/>
        <a:lstStyle/>
        <a:p>
          <a:r>
            <a:rPr lang="en-US"/>
            <a:t>Ontario Senior Homeowner’s Property Tax Grant</a:t>
          </a:r>
        </a:p>
      </dgm:t>
    </dgm:pt>
    <dgm:pt modelId="{CCC7D3FA-A6A8-48B4-9C6F-CCA56D2964FE}" type="parTrans" cxnId="{09C9512A-EDD1-4323-A6DF-FCCE9B3A9F60}">
      <dgm:prSet/>
      <dgm:spPr/>
      <dgm:t>
        <a:bodyPr/>
        <a:lstStyle/>
        <a:p>
          <a:endParaRPr lang="en-US"/>
        </a:p>
      </dgm:t>
    </dgm:pt>
    <dgm:pt modelId="{6F793652-ACC3-4825-A2C2-0240A92EEE68}" type="sibTrans" cxnId="{09C9512A-EDD1-4323-A6DF-FCCE9B3A9F60}">
      <dgm:prSet/>
      <dgm:spPr/>
      <dgm:t>
        <a:bodyPr/>
        <a:lstStyle/>
        <a:p>
          <a:endParaRPr lang="en-US"/>
        </a:p>
      </dgm:t>
    </dgm:pt>
    <dgm:pt modelId="{04330AD1-771F-4594-AAE3-44C025268733}">
      <dgm:prSet/>
      <dgm:spPr/>
      <dgm:t>
        <a:bodyPr/>
        <a:lstStyle/>
        <a:p>
          <a:r>
            <a:rPr lang="en-US"/>
            <a:t>Climate Action Incentive (Carbon Tax rebate)*</a:t>
          </a:r>
        </a:p>
      </dgm:t>
    </dgm:pt>
    <dgm:pt modelId="{E78DF007-0721-40C8-8725-39F51ABC1E65}" type="parTrans" cxnId="{1527E60D-AB2C-463E-88EE-A8198D5CBA70}">
      <dgm:prSet/>
      <dgm:spPr/>
      <dgm:t>
        <a:bodyPr/>
        <a:lstStyle/>
        <a:p>
          <a:endParaRPr lang="en-US"/>
        </a:p>
      </dgm:t>
    </dgm:pt>
    <dgm:pt modelId="{7A15377C-92A9-4283-A08D-AB74F953A807}" type="sibTrans" cxnId="{1527E60D-AB2C-463E-88EE-A8198D5CBA70}">
      <dgm:prSet/>
      <dgm:spPr/>
      <dgm:t>
        <a:bodyPr/>
        <a:lstStyle/>
        <a:p>
          <a:endParaRPr lang="en-US"/>
        </a:p>
      </dgm:t>
    </dgm:pt>
    <dgm:pt modelId="{F1199D4B-0600-4392-A6B3-783440D56341}">
      <dgm:prSet/>
      <dgm:spPr/>
      <dgm:t>
        <a:bodyPr/>
        <a:lstStyle/>
        <a:p>
          <a:r>
            <a:rPr lang="en-US"/>
            <a:t>Guaranteed Income Supplement (GIS)</a:t>
          </a:r>
        </a:p>
      </dgm:t>
    </dgm:pt>
    <dgm:pt modelId="{7E2FC853-B703-4BCA-AAFD-23939AB7FD20}" type="parTrans" cxnId="{F682C940-A6BE-49EA-8FD3-BF16788695F3}">
      <dgm:prSet/>
      <dgm:spPr/>
      <dgm:t>
        <a:bodyPr/>
        <a:lstStyle/>
        <a:p>
          <a:endParaRPr lang="en-US"/>
        </a:p>
      </dgm:t>
    </dgm:pt>
    <dgm:pt modelId="{ABA306B7-0BD6-4D9A-8BF5-8B44D45A5BA8}" type="sibTrans" cxnId="{F682C940-A6BE-49EA-8FD3-BF16788695F3}">
      <dgm:prSet/>
      <dgm:spPr/>
      <dgm:t>
        <a:bodyPr/>
        <a:lstStyle/>
        <a:p>
          <a:endParaRPr lang="en-US"/>
        </a:p>
      </dgm:t>
    </dgm:pt>
    <dgm:pt modelId="{99E1C1BD-31FA-4978-A2AC-EA99AFC165F7}">
      <dgm:prSet/>
      <dgm:spPr/>
      <dgm:t>
        <a:bodyPr/>
        <a:lstStyle/>
        <a:p>
          <a:r>
            <a:rPr lang="en-US"/>
            <a:t>Ontario Guaranteed Annual Income System (GAINS)</a:t>
          </a:r>
        </a:p>
      </dgm:t>
    </dgm:pt>
    <dgm:pt modelId="{FA0F48FE-E8DE-44A9-89BF-B753EA81CAD2}" type="parTrans" cxnId="{BE4E842F-C4D1-419D-B14B-B3B7821CE1B4}">
      <dgm:prSet/>
      <dgm:spPr/>
      <dgm:t>
        <a:bodyPr/>
        <a:lstStyle/>
        <a:p>
          <a:endParaRPr lang="en-US"/>
        </a:p>
      </dgm:t>
    </dgm:pt>
    <dgm:pt modelId="{0A0FA58A-3F3A-4C6D-96E7-1868E92FE72E}" type="sibTrans" cxnId="{BE4E842F-C4D1-419D-B14B-B3B7821CE1B4}">
      <dgm:prSet/>
      <dgm:spPr/>
      <dgm:t>
        <a:bodyPr/>
        <a:lstStyle/>
        <a:p>
          <a:endParaRPr lang="en-US"/>
        </a:p>
      </dgm:t>
    </dgm:pt>
    <dgm:pt modelId="{4D33E242-EA26-4331-877E-7FFB645E85B5}">
      <dgm:prSet/>
      <dgm:spPr/>
      <dgm:t>
        <a:bodyPr/>
        <a:lstStyle/>
        <a:p>
          <a:r>
            <a:rPr lang="en-US"/>
            <a:t>Canada Disability Benefit**</a:t>
          </a:r>
        </a:p>
      </dgm:t>
    </dgm:pt>
    <dgm:pt modelId="{EE9CCAB4-9801-4E67-98ED-941BBAB6B85F}" type="parTrans" cxnId="{55B5BF9A-99F8-4437-A891-9EDBE9F3768C}">
      <dgm:prSet/>
      <dgm:spPr/>
      <dgm:t>
        <a:bodyPr/>
        <a:lstStyle/>
        <a:p>
          <a:endParaRPr lang="en-US"/>
        </a:p>
      </dgm:t>
    </dgm:pt>
    <dgm:pt modelId="{DEA33F9B-BB52-4036-B2D5-4EFD8B55ABC2}" type="sibTrans" cxnId="{55B5BF9A-99F8-4437-A891-9EDBE9F3768C}">
      <dgm:prSet/>
      <dgm:spPr/>
      <dgm:t>
        <a:bodyPr/>
        <a:lstStyle/>
        <a:p>
          <a:endParaRPr lang="en-US"/>
        </a:p>
      </dgm:t>
    </dgm:pt>
    <dgm:pt modelId="{20666641-7A03-4BD6-903F-F3D948272AAA}" type="pres">
      <dgm:prSet presAssocID="{B540AF3D-A02C-4B0B-A723-69C680C3F6F9}" presName="linear" presStyleCnt="0">
        <dgm:presLayoutVars>
          <dgm:dir/>
          <dgm:animLvl val="lvl"/>
          <dgm:resizeHandles val="exact"/>
        </dgm:presLayoutVars>
      </dgm:prSet>
      <dgm:spPr/>
    </dgm:pt>
    <dgm:pt modelId="{A8D28FF3-F75A-4A95-BCFA-50E9FA6D6A92}" type="pres">
      <dgm:prSet presAssocID="{BF0B76EB-3E48-4E3F-B427-96317BEEA7D6}" presName="parentLin" presStyleCnt="0"/>
      <dgm:spPr/>
    </dgm:pt>
    <dgm:pt modelId="{339F3B83-1B7F-430B-A462-568C7D448BEF}" type="pres">
      <dgm:prSet presAssocID="{BF0B76EB-3E48-4E3F-B427-96317BEEA7D6}" presName="parentLeftMargin" presStyleLbl="node1" presStyleIdx="0" presStyleCnt="2"/>
      <dgm:spPr/>
    </dgm:pt>
    <dgm:pt modelId="{9AEAA61D-23E3-43F2-9F53-50D3EF9254BC}" type="pres">
      <dgm:prSet presAssocID="{BF0B76EB-3E48-4E3F-B427-96317BEEA7D6}" presName="parentText" presStyleLbl="node1" presStyleIdx="0" presStyleCnt="2">
        <dgm:presLayoutVars>
          <dgm:chMax val="0"/>
          <dgm:bulletEnabled val="1"/>
        </dgm:presLayoutVars>
      </dgm:prSet>
      <dgm:spPr/>
    </dgm:pt>
    <dgm:pt modelId="{D4242EB5-8273-4ABE-8617-7A327E93B959}" type="pres">
      <dgm:prSet presAssocID="{BF0B76EB-3E48-4E3F-B427-96317BEEA7D6}" presName="negativeSpace" presStyleCnt="0"/>
      <dgm:spPr/>
    </dgm:pt>
    <dgm:pt modelId="{C41B0BDD-F4C4-434E-B3A7-B692A3810C0B}" type="pres">
      <dgm:prSet presAssocID="{BF0B76EB-3E48-4E3F-B427-96317BEEA7D6}" presName="childText" presStyleLbl="conFgAcc1" presStyleIdx="0" presStyleCnt="2">
        <dgm:presLayoutVars>
          <dgm:bulletEnabled val="1"/>
        </dgm:presLayoutVars>
      </dgm:prSet>
      <dgm:spPr/>
    </dgm:pt>
    <dgm:pt modelId="{862D8B6B-4EB8-4646-BBA6-A0A8DC420F93}" type="pres">
      <dgm:prSet presAssocID="{935A138B-7086-484B-A320-0F87CD701BA6}" presName="spaceBetweenRectangles" presStyleCnt="0"/>
      <dgm:spPr/>
    </dgm:pt>
    <dgm:pt modelId="{E356274F-B5BC-4824-9642-7A83E95C44E8}" type="pres">
      <dgm:prSet presAssocID="{C9B852FB-BE89-4718-9FBA-5E0F90B3AA08}" presName="parentLin" presStyleCnt="0"/>
      <dgm:spPr/>
    </dgm:pt>
    <dgm:pt modelId="{00044DE9-1717-4C22-9FA4-AFAC5CE355DB}" type="pres">
      <dgm:prSet presAssocID="{C9B852FB-BE89-4718-9FBA-5E0F90B3AA08}" presName="parentLeftMargin" presStyleLbl="node1" presStyleIdx="0" presStyleCnt="2"/>
      <dgm:spPr/>
    </dgm:pt>
    <dgm:pt modelId="{EE7FA5D3-8605-403A-AB63-24C4FCBF049B}" type="pres">
      <dgm:prSet presAssocID="{C9B852FB-BE89-4718-9FBA-5E0F90B3AA08}" presName="parentText" presStyleLbl="node1" presStyleIdx="1" presStyleCnt="2">
        <dgm:presLayoutVars>
          <dgm:chMax val="0"/>
          <dgm:bulletEnabled val="1"/>
        </dgm:presLayoutVars>
      </dgm:prSet>
      <dgm:spPr/>
    </dgm:pt>
    <dgm:pt modelId="{03F9BEB4-20A2-46B2-907F-0EC9B5012EBF}" type="pres">
      <dgm:prSet presAssocID="{C9B852FB-BE89-4718-9FBA-5E0F90B3AA08}" presName="negativeSpace" presStyleCnt="0"/>
      <dgm:spPr/>
    </dgm:pt>
    <dgm:pt modelId="{70DBC144-E27F-49BA-BEF8-80A01AC3315D}" type="pres">
      <dgm:prSet presAssocID="{C9B852FB-BE89-4718-9FBA-5E0F90B3AA08}" presName="childText" presStyleLbl="conFgAcc1" presStyleIdx="1" presStyleCnt="2">
        <dgm:presLayoutVars>
          <dgm:bulletEnabled val="1"/>
        </dgm:presLayoutVars>
      </dgm:prSet>
      <dgm:spPr/>
    </dgm:pt>
  </dgm:ptLst>
  <dgm:cxnLst>
    <dgm:cxn modelId="{1527E60D-AB2C-463E-88EE-A8198D5CBA70}" srcId="{C9B852FB-BE89-4718-9FBA-5E0F90B3AA08}" destId="{04330AD1-771F-4594-AAE3-44C025268733}" srcOrd="4" destOrd="0" parTransId="{E78DF007-0721-40C8-8725-39F51ABC1E65}" sibTransId="{7A15377C-92A9-4283-A08D-AB74F953A807}"/>
    <dgm:cxn modelId="{C0008C18-F51A-4842-9E05-2E65BB6AF2D0}" srcId="{C9B852FB-BE89-4718-9FBA-5E0F90B3AA08}" destId="{B4DD4888-4D3D-462D-AE80-F4C8199160B3}" srcOrd="1" destOrd="0" parTransId="{C886BA40-F298-4F37-8294-DEC6CA37824C}" sibTransId="{B089AA04-AB8D-4E7B-9236-BDE073CA0E15}"/>
    <dgm:cxn modelId="{09C9512A-EDD1-4323-A6DF-FCCE9B3A9F60}" srcId="{C9B852FB-BE89-4718-9FBA-5E0F90B3AA08}" destId="{574573A3-FDB0-4CD0-A8CD-6B92E7C861A3}" srcOrd="3" destOrd="0" parTransId="{CCC7D3FA-A6A8-48B4-9C6F-CCA56D2964FE}" sibTransId="{6F793652-ACC3-4825-A2C2-0240A92EEE68}"/>
    <dgm:cxn modelId="{BE4E842F-C4D1-419D-B14B-B3B7821CE1B4}" srcId="{C9B852FB-BE89-4718-9FBA-5E0F90B3AA08}" destId="{99E1C1BD-31FA-4978-A2AC-EA99AFC165F7}" srcOrd="6" destOrd="0" parTransId="{FA0F48FE-E8DE-44A9-89BF-B753EA81CAD2}" sibTransId="{0A0FA58A-3F3A-4C6D-96E7-1868E92FE72E}"/>
    <dgm:cxn modelId="{87027337-5D9C-4F59-99F5-354BCDC4B117}" type="presOf" srcId="{D4EC72E3-4113-4E6D-873E-6CB71B2E6A5D}" destId="{70DBC144-E27F-49BA-BEF8-80A01AC3315D}" srcOrd="0" destOrd="0" presId="urn:microsoft.com/office/officeart/2005/8/layout/list1"/>
    <dgm:cxn modelId="{F682C940-A6BE-49EA-8FD3-BF16788695F3}" srcId="{C9B852FB-BE89-4718-9FBA-5E0F90B3AA08}" destId="{F1199D4B-0600-4392-A6B3-783440D56341}" srcOrd="5" destOrd="0" parTransId="{7E2FC853-B703-4BCA-AAFD-23939AB7FD20}" sibTransId="{ABA306B7-0BD6-4D9A-8BF5-8B44D45A5BA8}"/>
    <dgm:cxn modelId="{C6741A47-A167-4FF1-802B-AC329E890701}" type="presOf" srcId="{4D33E242-EA26-4331-877E-7FFB645E85B5}" destId="{70DBC144-E27F-49BA-BEF8-80A01AC3315D}" srcOrd="0" destOrd="7" presId="urn:microsoft.com/office/officeart/2005/8/layout/list1"/>
    <dgm:cxn modelId="{B1712A75-CD1A-464E-A46D-172E5ECFCD38}" type="presOf" srcId="{BF0B76EB-3E48-4E3F-B427-96317BEEA7D6}" destId="{339F3B83-1B7F-430B-A462-568C7D448BEF}" srcOrd="0" destOrd="0" presId="urn:microsoft.com/office/officeart/2005/8/layout/list1"/>
    <dgm:cxn modelId="{16540F77-5C12-4900-A0BF-B3BB5CB77DAA}" type="presOf" srcId="{B540AF3D-A02C-4B0B-A723-69C680C3F6F9}" destId="{20666641-7A03-4BD6-903F-F3D948272AAA}" srcOrd="0" destOrd="0" presId="urn:microsoft.com/office/officeart/2005/8/layout/list1"/>
    <dgm:cxn modelId="{205D548B-76A4-486C-BAA2-B168FD1F879A}" type="presOf" srcId="{B4DD4888-4D3D-462D-AE80-F4C8199160B3}" destId="{70DBC144-E27F-49BA-BEF8-80A01AC3315D}" srcOrd="0" destOrd="1" presId="urn:microsoft.com/office/officeart/2005/8/layout/list1"/>
    <dgm:cxn modelId="{55B5BF9A-99F8-4437-A891-9EDBE9F3768C}" srcId="{C9B852FB-BE89-4718-9FBA-5E0F90B3AA08}" destId="{4D33E242-EA26-4331-877E-7FFB645E85B5}" srcOrd="7" destOrd="0" parTransId="{EE9CCAB4-9801-4E67-98ED-941BBAB6B85F}" sibTransId="{DEA33F9B-BB52-4036-B2D5-4EFD8B55ABC2}"/>
    <dgm:cxn modelId="{410433A1-F900-4E9B-BF98-E3BAA5E6C4C1}" srcId="{C9B852FB-BE89-4718-9FBA-5E0F90B3AA08}" destId="{D4EC72E3-4113-4E6D-873E-6CB71B2E6A5D}" srcOrd="0" destOrd="0" parTransId="{6AD337D8-5451-4118-8FD7-7FF69EF3C6A9}" sibTransId="{07653B47-BE4D-40FF-91AD-051373D1C039}"/>
    <dgm:cxn modelId="{211F28AD-1AE1-480C-B5C2-8DF3DB8EE4DB}" type="presOf" srcId="{574573A3-FDB0-4CD0-A8CD-6B92E7C861A3}" destId="{70DBC144-E27F-49BA-BEF8-80A01AC3315D}" srcOrd="0" destOrd="3" presId="urn:microsoft.com/office/officeart/2005/8/layout/list1"/>
    <dgm:cxn modelId="{7446F4B1-F8A0-41EC-9C31-F87A26D8535A}" srcId="{C9B852FB-BE89-4718-9FBA-5E0F90B3AA08}" destId="{ED550C9E-2ED9-4544-A772-61323654E4A9}" srcOrd="2" destOrd="0" parTransId="{ADD6C140-2711-4A1A-A372-A09CA40A00C4}" sibTransId="{F7873DB8-F5E9-4880-A971-B3B79587E9F3}"/>
    <dgm:cxn modelId="{050580B4-9411-415E-B1E9-C09EB187C63D}" type="presOf" srcId="{F1199D4B-0600-4392-A6B3-783440D56341}" destId="{70DBC144-E27F-49BA-BEF8-80A01AC3315D}" srcOrd="0" destOrd="5" presId="urn:microsoft.com/office/officeart/2005/8/layout/list1"/>
    <dgm:cxn modelId="{A0AECDBA-CBA5-46E7-AACE-74E3FFC948B8}" srcId="{B540AF3D-A02C-4B0B-A723-69C680C3F6F9}" destId="{C9B852FB-BE89-4718-9FBA-5E0F90B3AA08}" srcOrd="1" destOrd="0" parTransId="{65F275C7-A1C7-43EB-8E4E-2D5D1400A70B}" sibTransId="{CC50D8AE-FC7F-4739-A8B1-ED328E2F63C2}"/>
    <dgm:cxn modelId="{4C36A8C3-EAA2-4794-8C3D-CBEC15EFC80E}" type="presOf" srcId="{99E1C1BD-31FA-4978-A2AC-EA99AFC165F7}" destId="{70DBC144-E27F-49BA-BEF8-80A01AC3315D}" srcOrd="0" destOrd="6" presId="urn:microsoft.com/office/officeart/2005/8/layout/list1"/>
    <dgm:cxn modelId="{EB95A2C4-36D9-4232-8422-1F05A6CC5275}" type="presOf" srcId="{04330AD1-771F-4594-AAE3-44C025268733}" destId="{70DBC144-E27F-49BA-BEF8-80A01AC3315D}" srcOrd="0" destOrd="4" presId="urn:microsoft.com/office/officeart/2005/8/layout/list1"/>
    <dgm:cxn modelId="{5C47C2C7-AD19-4876-B44B-B167A8D5A61E}" type="presOf" srcId="{ED550C9E-2ED9-4544-A772-61323654E4A9}" destId="{70DBC144-E27F-49BA-BEF8-80A01AC3315D}" srcOrd="0" destOrd="2" presId="urn:microsoft.com/office/officeart/2005/8/layout/list1"/>
    <dgm:cxn modelId="{5523B7D5-DF3D-4CAE-8D2F-E20F24F908BE}" type="presOf" srcId="{C9B852FB-BE89-4718-9FBA-5E0F90B3AA08}" destId="{00044DE9-1717-4C22-9FA4-AFAC5CE355DB}" srcOrd="0" destOrd="0" presId="urn:microsoft.com/office/officeart/2005/8/layout/list1"/>
    <dgm:cxn modelId="{EE3110E9-6048-4726-ACA8-285D16693B25}" type="presOf" srcId="{BF0B76EB-3E48-4E3F-B427-96317BEEA7D6}" destId="{9AEAA61D-23E3-43F2-9F53-50D3EF9254BC}" srcOrd="1" destOrd="0" presId="urn:microsoft.com/office/officeart/2005/8/layout/list1"/>
    <dgm:cxn modelId="{70E303F3-32E8-4B71-AFDA-1C7F8C0F6280}" type="presOf" srcId="{C9B852FB-BE89-4718-9FBA-5E0F90B3AA08}" destId="{EE7FA5D3-8605-403A-AB63-24C4FCBF049B}" srcOrd="1" destOrd="0" presId="urn:microsoft.com/office/officeart/2005/8/layout/list1"/>
    <dgm:cxn modelId="{2A8FD2FF-1E0C-4F5E-96BC-42E5CC219B25}" srcId="{B540AF3D-A02C-4B0B-A723-69C680C3F6F9}" destId="{BF0B76EB-3E48-4E3F-B427-96317BEEA7D6}" srcOrd="0" destOrd="0" parTransId="{D850F38B-CFB9-4339-A513-D9A6E809FFD7}" sibTransId="{935A138B-7086-484B-A320-0F87CD701BA6}"/>
    <dgm:cxn modelId="{BD7BE78E-9C98-4347-8C00-2D512C7F0BC5}" type="presParOf" srcId="{20666641-7A03-4BD6-903F-F3D948272AAA}" destId="{A8D28FF3-F75A-4A95-BCFA-50E9FA6D6A92}" srcOrd="0" destOrd="0" presId="urn:microsoft.com/office/officeart/2005/8/layout/list1"/>
    <dgm:cxn modelId="{5B1E2AE7-FF4E-4B0E-A945-CF56F20CE99A}" type="presParOf" srcId="{A8D28FF3-F75A-4A95-BCFA-50E9FA6D6A92}" destId="{339F3B83-1B7F-430B-A462-568C7D448BEF}" srcOrd="0" destOrd="0" presId="urn:microsoft.com/office/officeart/2005/8/layout/list1"/>
    <dgm:cxn modelId="{80C46DEE-83CE-4D92-A8A7-732B376CA769}" type="presParOf" srcId="{A8D28FF3-F75A-4A95-BCFA-50E9FA6D6A92}" destId="{9AEAA61D-23E3-43F2-9F53-50D3EF9254BC}" srcOrd="1" destOrd="0" presId="urn:microsoft.com/office/officeart/2005/8/layout/list1"/>
    <dgm:cxn modelId="{2D8248BF-A139-4669-8B68-238FD8A49C83}" type="presParOf" srcId="{20666641-7A03-4BD6-903F-F3D948272AAA}" destId="{D4242EB5-8273-4ABE-8617-7A327E93B959}" srcOrd="1" destOrd="0" presId="urn:microsoft.com/office/officeart/2005/8/layout/list1"/>
    <dgm:cxn modelId="{348591A3-78DC-4710-A128-00B6A1306D61}" type="presParOf" srcId="{20666641-7A03-4BD6-903F-F3D948272AAA}" destId="{C41B0BDD-F4C4-434E-B3A7-B692A3810C0B}" srcOrd="2" destOrd="0" presId="urn:microsoft.com/office/officeart/2005/8/layout/list1"/>
    <dgm:cxn modelId="{886B4A52-ABC3-44D0-9725-EB63AA9FB9CE}" type="presParOf" srcId="{20666641-7A03-4BD6-903F-F3D948272AAA}" destId="{862D8B6B-4EB8-4646-BBA6-A0A8DC420F93}" srcOrd="3" destOrd="0" presId="urn:microsoft.com/office/officeart/2005/8/layout/list1"/>
    <dgm:cxn modelId="{95A306A9-E4C4-4B41-8D86-1BE8BE1EB88D}" type="presParOf" srcId="{20666641-7A03-4BD6-903F-F3D948272AAA}" destId="{E356274F-B5BC-4824-9642-7A83E95C44E8}" srcOrd="4" destOrd="0" presId="urn:microsoft.com/office/officeart/2005/8/layout/list1"/>
    <dgm:cxn modelId="{3C436EF6-3579-4FBC-9DBF-663BDED45F83}" type="presParOf" srcId="{E356274F-B5BC-4824-9642-7A83E95C44E8}" destId="{00044DE9-1717-4C22-9FA4-AFAC5CE355DB}" srcOrd="0" destOrd="0" presId="urn:microsoft.com/office/officeart/2005/8/layout/list1"/>
    <dgm:cxn modelId="{5AED875D-1D48-4263-8AC4-614297022A13}" type="presParOf" srcId="{E356274F-B5BC-4824-9642-7A83E95C44E8}" destId="{EE7FA5D3-8605-403A-AB63-24C4FCBF049B}" srcOrd="1" destOrd="0" presId="urn:microsoft.com/office/officeart/2005/8/layout/list1"/>
    <dgm:cxn modelId="{A317E86B-1091-4094-88C7-3ED4A621244C}" type="presParOf" srcId="{20666641-7A03-4BD6-903F-F3D948272AAA}" destId="{03F9BEB4-20A2-46B2-907F-0EC9B5012EBF}" srcOrd="5" destOrd="0" presId="urn:microsoft.com/office/officeart/2005/8/layout/list1"/>
    <dgm:cxn modelId="{FB0A0AD8-84E8-48EC-89F7-20DCF75D78B8}" type="presParOf" srcId="{20666641-7A03-4BD6-903F-F3D948272AAA}" destId="{70DBC144-E27F-49BA-BEF8-80A01AC3315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413BE0-8578-48BF-B993-E3B48F30D2B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E3E9190-4BBF-446D-B21B-1D9213A29E9A}">
      <dgm:prSet/>
      <dgm:spPr/>
      <dgm:t>
        <a:bodyPr/>
        <a:lstStyle/>
        <a:p>
          <a:r>
            <a:rPr lang="en-US"/>
            <a:t>Why we do it:</a:t>
          </a:r>
        </a:p>
      </dgm:t>
    </dgm:pt>
    <dgm:pt modelId="{342A56CB-2F2C-4C18-89BA-534F62F9FAE6}" type="parTrans" cxnId="{A9D40418-DB08-494C-A6FB-3CA2955FE4C9}">
      <dgm:prSet/>
      <dgm:spPr/>
      <dgm:t>
        <a:bodyPr/>
        <a:lstStyle/>
        <a:p>
          <a:endParaRPr lang="en-US"/>
        </a:p>
      </dgm:t>
    </dgm:pt>
    <dgm:pt modelId="{5EAA2331-4E07-418B-BE08-E982D266B070}" type="sibTrans" cxnId="{A9D40418-DB08-494C-A6FB-3CA2955FE4C9}">
      <dgm:prSet/>
      <dgm:spPr/>
      <dgm:t>
        <a:bodyPr/>
        <a:lstStyle/>
        <a:p>
          <a:endParaRPr lang="en-US"/>
        </a:p>
      </dgm:t>
    </dgm:pt>
    <dgm:pt modelId="{2BFBC9DF-3DF1-4D0E-AD60-6CB6C1CA3D5F}">
      <dgm:prSet/>
      <dgm:spPr/>
      <dgm:t>
        <a:bodyPr/>
        <a:lstStyle/>
        <a:p>
          <a:r>
            <a:rPr lang="en-US"/>
            <a:t>Program eligibility:</a:t>
          </a:r>
        </a:p>
      </dgm:t>
    </dgm:pt>
    <dgm:pt modelId="{F18A5F95-F0AC-43ED-B208-F6CE17F0E5C7}" type="parTrans" cxnId="{5129EC8E-C98E-4A97-A9C2-2696FBB7198B}">
      <dgm:prSet/>
      <dgm:spPr/>
      <dgm:t>
        <a:bodyPr/>
        <a:lstStyle/>
        <a:p>
          <a:endParaRPr lang="en-US"/>
        </a:p>
      </dgm:t>
    </dgm:pt>
    <dgm:pt modelId="{C9F1EEE9-5820-4FD9-9B5E-BFF069AADF07}" type="sibTrans" cxnId="{5129EC8E-C98E-4A97-A9C2-2696FBB7198B}">
      <dgm:prSet/>
      <dgm:spPr/>
      <dgm:t>
        <a:bodyPr/>
        <a:lstStyle/>
        <a:p>
          <a:endParaRPr lang="en-US"/>
        </a:p>
      </dgm:t>
    </dgm:pt>
    <dgm:pt modelId="{AFE71106-D7FB-48A6-8DA6-67D1505B9D3B}">
      <dgm:prSet/>
      <dgm:spPr/>
      <dgm:t>
        <a:bodyPr/>
        <a:lstStyle/>
        <a:p>
          <a:r>
            <a:rPr lang="en-US" dirty="0"/>
            <a:t>Canadian Dental Care Plan</a:t>
          </a:r>
        </a:p>
      </dgm:t>
    </dgm:pt>
    <dgm:pt modelId="{D7603284-E5AD-4BCF-9807-2EA8DEB66AAC}" type="parTrans" cxnId="{B562D29C-5C48-43E4-8CFA-6CD39A240E87}">
      <dgm:prSet/>
      <dgm:spPr/>
      <dgm:t>
        <a:bodyPr/>
        <a:lstStyle/>
        <a:p>
          <a:endParaRPr lang="en-US"/>
        </a:p>
      </dgm:t>
    </dgm:pt>
    <dgm:pt modelId="{11483D16-FF95-4ED2-B39C-F099EFF63379}" type="sibTrans" cxnId="{B562D29C-5C48-43E4-8CFA-6CD39A240E87}">
      <dgm:prSet/>
      <dgm:spPr/>
      <dgm:t>
        <a:bodyPr/>
        <a:lstStyle/>
        <a:p>
          <a:endParaRPr lang="en-US"/>
        </a:p>
      </dgm:t>
    </dgm:pt>
    <dgm:pt modelId="{2858B4AC-3BD6-4C21-AFCE-5EC2C45E4744}">
      <dgm:prSet/>
      <dgm:spPr/>
      <dgm:t>
        <a:bodyPr/>
        <a:lstStyle/>
        <a:p>
          <a:r>
            <a:rPr lang="en-US"/>
            <a:t>Ontario Works /Ontario Disability Support Program</a:t>
          </a:r>
        </a:p>
      </dgm:t>
    </dgm:pt>
    <dgm:pt modelId="{FDF039BE-B7B7-48CC-B7BC-4EB8A2619B49}" type="parTrans" cxnId="{4130DEAA-FC90-4078-AED1-930A29686AC6}">
      <dgm:prSet/>
      <dgm:spPr/>
      <dgm:t>
        <a:bodyPr/>
        <a:lstStyle/>
        <a:p>
          <a:endParaRPr lang="en-US"/>
        </a:p>
      </dgm:t>
    </dgm:pt>
    <dgm:pt modelId="{49E10240-8A4C-49B2-9868-9AAFC6DCA1D7}" type="sibTrans" cxnId="{4130DEAA-FC90-4078-AED1-930A29686AC6}">
      <dgm:prSet/>
      <dgm:spPr/>
      <dgm:t>
        <a:bodyPr/>
        <a:lstStyle/>
        <a:p>
          <a:endParaRPr lang="en-US"/>
        </a:p>
      </dgm:t>
    </dgm:pt>
    <dgm:pt modelId="{3BCA1C93-24B8-401A-A202-9BBF2585DB56}">
      <dgm:prSet/>
      <dgm:spPr/>
      <dgm:t>
        <a:bodyPr/>
        <a:lstStyle/>
        <a:p>
          <a:r>
            <a:rPr lang="en-US"/>
            <a:t>Registered Education Savings Plan – Canada Learning Bond</a:t>
          </a:r>
        </a:p>
      </dgm:t>
    </dgm:pt>
    <dgm:pt modelId="{CE68599B-9065-4D5C-BB75-D13EE70F216E}" type="parTrans" cxnId="{6FF02562-F52A-4E65-B189-8A09C3A5BEB1}">
      <dgm:prSet/>
      <dgm:spPr/>
      <dgm:t>
        <a:bodyPr/>
        <a:lstStyle/>
        <a:p>
          <a:endParaRPr lang="en-US"/>
        </a:p>
      </dgm:t>
    </dgm:pt>
    <dgm:pt modelId="{1F8D4804-B5E6-44AE-A704-13A8174E70D5}" type="sibTrans" cxnId="{6FF02562-F52A-4E65-B189-8A09C3A5BEB1}">
      <dgm:prSet/>
      <dgm:spPr/>
      <dgm:t>
        <a:bodyPr/>
        <a:lstStyle/>
        <a:p>
          <a:endParaRPr lang="en-US"/>
        </a:p>
      </dgm:t>
    </dgm:pt>
    <dgm:pt modelId="{8C7FDE14-7412-4AF1-BE79-5970FAAB52F5}">
      <dgm:prSet/>
      <dgm:spPr/>
      <dgm:t>
        <a:bodyPr/>
        <a:lstStyle/>
        <a:p>
          <a:r>
            <a:rPr lang="en-US"/>
            <a:t>Registered Disability Savings Plan – Canada Disability Savings Bond and Canada Disability Savings Grant</a:t>
          </a:r>
        </a:p>
      </dgm:t>
    </dgm:pt>
    <dgm:pt modelId="{3418E05D-B20A-4626-B9BB-729C65E28710}" type="parTrans" cxnId="{DFF11A99-B53D-45FD-96CA-F4A6B790D5ED}">
      <dgm:prSet/>
      <dgm:spPr/>
      <dgm:t>
        <a:bodyPr/>
        <a:lstStyle/>
        <a:p>
          <a:endParaRPr lang="en-US"/>
        </a:p>
      </dgm:t>
    </dgm:pt>
    <dgm:pt modelId="{D69BB333-8441-4A31-86BA-83E213575718}" type="sibTrans" cxnId="{DFF11A99-B53D-45FD-96CA-F4A6B790D5ED}">
      <dgm:prSet/>
      <dgm:spPr/>
      <dgm:t>
        <a:bodyPr/>
        <a:lstStyle/>
        <a:p>
          <a:endParaRPr lang="en-US"/>
        </a:p>
      </dgm:t>
    </dgm:pt>
    <dgm:pt modelId="{590464E9-E0AA-4812-9F7D-B3CAA3FFD640}">
      <dgm:prSet/>
      <dgm:spPr/>
      <dgm:t>
        <a:bodyPr/>
        <a:lstStyle/>
        <a:p>
          <a:r>
            <a:rPr lang="en-US"/>
            <a:t>Seniors Co-Payment Program</a:t>
          </a:r>
        </a:p>
      </dgm:t>
    </dgm:pt>
    <dgm:pt modelId="{7D0DAA95-FAA8-4BC3-9AAA-C81763CA4121}" type="parTrans" cxnId="{FED42A6A-F792-4054-A01D-FB9935939540}">
      <dgm:prSet/>
      <dgm:spPr/>
      <dgm:t>
        <a:bodyPr/>
        <a:lstStyle/>
        <a:p>
          <a:endParaRPr lang="en-US"/>
        </a:p>
      </dgm:t>
    </dgm:pt>
    <dgm:pt modelId="{D9ED834C-B987-483C-874A-7BE64484B71B}" type="sibTrans" cxnId="{FED42A6A-F792-4054-A01D-FB9935939540}">
      <dgm:prSet/>
      <dgm:spPr/>
      <dgm:t>
        <a:bodyPr/>
        <a:lstStyle/>
        <a:p>
          <a:endParaRPr lang="en-US"/>
        </a:p>
      </dgm:t>
    </dgm:pt>
    <dgm:pt modelId="{6A46BB2E-431F-461A-B294-9F88D8DA99DA}">
      <dgm:prSet/>
      <dgm:spPr/>
      <dgm:t>
        <a:bodyPr/>
        <a:lstStyle/>
        <a:p>
          <a:r>
            <a:rPr lang="en-US"/>
            <a:t>Trillium Drug Program</a:t>
          </a:r>
        </a:p>
      </dgm:t>
    </dgm:pt>
    <dgm:pt modelId="{449DA033-5CBF-44BC-B2B5-602E33C3CB3F}" type="parTrans" cxnId="{BC5C2224-940F-4EF3-A6AE-0DB726CB55C8}">
      <dgm:prSet/>
      <dgm:spPr/>
      <dgm:t>
        <a:bodyPr/>
        <a:lstStyle/>
        <a:p>
          <a:endParaRPr lang="en-US"/>
        </a:p>
      </dgm:t>
    </dgm:pt>
    <dgm:pt modelId="{4BFDC658-A82B-4847-833D-157A68F35968}" type="sibTrans" cxnId="{BC5C2224-940F-4EF3-A6AE-0DB726CB55C8}">
      <dgm:prSet/>
      <dgm:spPr/>
      <dgm:t>
        <a:bodyPr/>
        <a:lstStyle/>
        <a:p>
          <a:endParaRPr lang="en-US"/>
        </a:p>
      </dgm:t>
    </dgm:pt>
    <dgm:pt modelId="{98659BF1-FD5A-40C7-8401-078408E797E8}">
      <dgm:prSet/>
      <dgm:spPr/>
      <dgm:t>
        <a:bodyPr/>
        <a:lstStyle/>
        <a:p>
          <a:r>
            <a:rPr lang="en-US"/>
            <a:t>Low Income Energy Assistance Program (LEAP) </a:t>
          </a:r>
        </a:p>
      </dgm:t>
    </dgm:pt>
    <dgm:pt modelId="{2AA38106-B6AE-4F64-9260-6CA8155E87FE}" type="parTrans" cxnId="{3AF11272-63D7-465E-9F39-76DDE6D77A6D}">
      <dgm:prSet/>
      <dgm:spPr/>
      <dgm:t>
        <a:bodyPr/>
        <a:lstStyle/>
        <a:p>
          <a:endParaRPr lang="en-US"/>
        </a:p>
      </dgm:t>
    </dgm:pt>
    <dgm:pt modelId="{83CD57C8-0AAF-4CB8-ACBA-ACEDAB08A82C}" type="sibTrans" cxnId="{3AF11272-63D7-465E-9F39-76DDE6D77A6D}">
      <dgm:prSet/>
      <dgm:spPr/>
      <dgm:t>
        <a:bodyPr/>
        <a:lstStyle/>
        <a:p>
          <a:endParaRPr lang="en-US"/>
        </a:p>
      </dgm:t>
    </dgm:pt>
    <dgm:pt modelId="{B0347ECC-B460-455F-9C9E-0EE119D4F0EF}">
      <dgm:prSet/>
      <dgm:spPr/>
      <dgm:t>
        <a:bodyPr/>
        <a:lstStyle/>
        <a:p>
          <a:r>
            <a:rPr lang="en-US"/>
            <a:t>Ontario Electricity Support Program (OESP)</a:t>
          </a:r>
        </a:p>
      </dgm:t>
    </dgm:pt>
    <dgm:pt modelId="{E5782C85-776E-444A-81A8-A9804E04D84B}" type="parTrans" cxnId="{3E8DC114-41B7-4EFC-8248-6F6007417217}">
      <dgm:prSet/>
      <dgm:spPr/>
      <dgm:t>
        <a:bodyPr/>
        <a:lstStyle/>
        <a:p>
          <a:endParaRPr lang="en-US"/>
        </a:p>
      </dgm:t>
    </dgm:pt>
    <dgm:pt modelId="{4D65415F-B4E3-4EDF-A5B4-8EA1A4C23B65}" type="sibTrans" cxnId="{3E8DC114-41B7-4EFC-8248-6F6007417217}">
      <dgm:prSet/>
      <dgm:spPr/>
      <dgm:t>
        <a:bodyPr/>
        <a:lstStyle/>
        <a:p>
          <a:endParaRPr lang="en-US"/>
        </a:p>
      </dgm:t>
    </dgm:pt>
    <dgm:pt modelId="{06B35C02-03A6-48FC-99B9-4CDFA0948C1B}">
      <dgm:prSet/>
      <dgm:spPr/>
      <dgm:t>
        <a:bodyPr/>
        <a:lstStyle/>
        <a:p>
          <a:r>
            <a:rPr lang="en-US" dirty="0"/>
            <a:t>County Housing/RGI</a:t>
          </a:r>
        </a:p>
      </dgm:t>
    </dgm:pt>
    <dgm:pt modelId="{E73A7AEB-4CEC-4341-A844-1D1EB82A9E80}" type="parTrans" cxnId="{B87B970D-3B0D-4063-B22C-9638C134814E}">
      <dgm:prSet/>
      <dgm:spPr/>
      <dgm:t>
        <a:bodyPr/>
        <a:lstStyle/>
        <a:p>
          <a:endParaRPr lang="en-US"/>
        </a:p>
      </dgm:t>
    </dgm:pt>
    <dgm:pt modelId="{CB8ACAA8-000F-40E0-8719-192EB6FD0018}" type="sibTrans" cxnId="{B87B970D-3B0D-4063-B22C-9638C134814E}">
      <dgm:prSet/>
      <dgm:spPr/>
      <dgm:t>
        <a:bodyPr/>
        <a:lstStyle/>
        <a:p>
          <a:endParaRPr lang="en-US"/>
        </a:p>
      </dgm:t>
    </dgm:pt>
    <dgm:pt modelId="{2E05ADD6-B52A-4909-92B5-A7CABD509D00}" type="pres">
      <dgm:prSet presAssocID="{AD413BE0-8578-48BF-B993-E3B48F30D2BB}" presName="linear" presStyleCnt="0">
        <dgm:presLayoutVars>
          <dgm:dir/>
          <dgm:animLvl val="lvl"/>
          <dgm:resizeHandles val="exact"/>
        </dgm:presLayoutVars>
      </dgm:prSet>
      <dgm:spPr/>
    </dgm:pt>
    <dgm:pt modelId="{6C93797E-B90D-4C01-8B31-2532C702A7E6}" type="pres">
      <dgm:prSet presAssocID="{3E3E9190-4BBF-446D-B21B-1D9213A29E9A}" presName="parentLin" presStyleCnt="0"/>
      <dgm:spPr/>
    </dgm:pt>
    <dgm:pt modelId="{28FF2ECA-8890-425A-9BB7-BCA64911FD53}" type="pres">
      <dgm:prSet presAssocID="{3E3E9190-4BBF-446D-B21B-1D9213A29E9A}" presName="parentLeftMargin" presStyleLbl="node1" presStyleIdx="0" presStyleCnt="2"/>
      <dgm:spPr/>
    </dgm:pt>
    <dgm:pt modelId="{266FD2E4-C66D-4832-AB4D-09ABF3FDA872}" type="pres">
      <dgm:prSet presAssocID="{3E3E9190-4BBF-446D-B21B-1D9213A29E9A}" presName="parentText" presStyleLbl="node1" presStyleIdx="0" presStyleCnt="2">
        <dgm:presLayoutVars>
          <dgm:chMax val="0"/>
          <dgm:bulletEnabled val="1"/>
        </dgm:presLayoutVars>
      </dgm:prSet>
      <dgm:spPr/>
    </dgm:pt>
    <dgm:pt modelId="{97338428-4CC3-43A8-9C49-7AFCAC1FC987}" type="pres">
      <dgm:prSet presAssocID="{3E3E9190-4BBF-446D-B21B-1D9213A29E9A}" presName="negativeSpace" presStyleCnt="0"/>
      <dgm:spPr/>
    </dgm:pt>
    <dgm:pt modelId="{3D435D43-F4E3-4A5F-B64B-0390460890C5}" type="pres">
      <dgm:prSet presAssocID="{3E3E9190-4BBF-446D-B21B-1D9213A29E9A}" presName="childText" presStyleLbl="conFgAcc1" presStyleIdx="0" presStyleCnt="2">
        <dgm:presLayoutVars>
          <dgm:bulletEnabled val="1"/>
        </dgm:presLayoutVars>
      </dgm:prSet>
      <dgm:spPr/>
    </dgm:pt>
    <dgm:pt modelId="{5038FD08-464B-4FF0-A06B-DA072693557A}" type="pres">
      <dgm:prSet presAssocID="{5EAA2331-4E07-418B-BE08-E982D266B070}" presName="spaceBetweenRectangles" presStyleCnt="0"/>
      <dgm:spPr/>
    </dgm:pt>
    <dgm:pt modelId="{FE7FF105-34C9-42AC-AAA2-7843EB4C75D3}" type="pres">
      <dgm:prSet presAssocID="{2BFBC9DF-3DF1-4D0E-AD60-6CB6C1CA3D5F}" presName="parentLin" presStyleCnt="0"/>
      <dgm:spPr/>
    </dgm:pt>
    <dgm:pt modelId="{8BD4BFE3-4A5E-4B99-B26A-8E8629AED3F3}" type="pres">
      <dgm:prSet presAssocID="{2BFBC9DF-3DF1-4D0E-AD60-6CB6C1CA3D5F}" presName="parentLeftMargin" presStyleLbl="node1" presStyleIdx="0" presStyleCnt="2"/>
      <dgm:spPr/>
    </dgm:pt>
    <dgm:pt modelId="{1C2AAB65-1BF1-40B7-8E39-21037A004ED5}" type="pres">
      <dgm:prSet presAssocID="{2BFBC9DF-3DF1-4D0E-AD60-6CB6C1CA3D5F}" presName="parentText" presStyleLbl="node1" presStyleIdx="1" presStyleCnt="2">
        <dgm:presLayoutVars>
          <dgm:chMax val="0"/>
          <dgm:bulletEnabled val="1"/>
        </dgm:presLayoutVars>
      </dgm:prSet>
      <dgm:spPr/>
    </dgm:pt>
    <dgm:pt modelId="{49A41B6E-86E3-4D11-BFB4-1E05E6EBE4B1}" type="pres">
      <dgm:prSet presAssocID="{2BFBC9DF-3DF1-4D0E-AD60-6CB6C1CA3D5F}" presName="negativeSpace" presStyleCnt="0"/>
      <dgm:spPr/>
    </dgm:pt>
    <dgm:pt modelId="{145B6C8B-7DBE-4825-B61B-7EE80A49B5A7}" type="pres">
      <dgm:prSet presAssocID="{2BFBC9DF-3DF1-4D0E-AD60-6CB6C1CA3D5F}" presName="childText" presStyleLbl="conFgAcc1" presStyleIdx="1" presStyleCnt="2">
        <dgm:presLayoutVars>
          <dgm:bulletEnabled val="1"/>
        </dgm:presLayoutVars>
      </dgm:prSet>
      <dgm:spPr/>
    </dgm:pt>
  </dgm:ptLst>
  <dgm:cxnLst>
    <dgm:cxn modelId="{B87B970D-3B0D-4063-B22C-9638C134814E}" srcId="{2BFBC9DF-3DF1-4D0E-AD60-6CB6C1CA3D5F}" destId="{06B35C02-03A6-48FC-99B9-4CDFA0948C1B}" srcOrd="8" destOrd="0" parTransId="{E73A7AEB-4CEC-4341-A844-1D1EB82A9E80}" sibTransId="{CB8ACAA8-000F-40E0-8719-192EB6FD0018}"/>
    <dgm:cxn modelId="{3E8DC114-41B7-4EFC-8248-6F6007417217}" srcId="{2BFBC9DF-3DF1-4D0E-AD60-6CB6C1CA3D5F}" destId="{B0347ECC-B460-455F-9C9E-0EE119D4F0EF}" srcOrd="7" destOrd="0" parTransId="{E5782C85-776E-444A-81A8-A9804E04D84B}" sibTransId="{4D65415F-B4E3-4EDF-A5B4-8EA1A4C23B65}"/>
    <dgm:cxn modelId="{A9D40418-DB08-494C-A6FB-3CA2955FE4C9}" srcId="{AD413BE0-8578-48BF-B993-E3B48F30D2BB}" destId="{3E3E9190-4BBF-446D-B21B-1D9213A29E9A}" srcOrd="0" destOrd="0" parTransId="{342A56CB-2F2C-4C18-89BA-534F62F9FAE6}" sibTransId="{5EAA2331-4E07-418B-BE08-E982D266B070}"/>
    <dgm:cxn modelId="{BC5C2224-940F-4EF3-A6AE-0DB726CB55C8}" srcId="{2BFBC9DF-3DF1-4D0E-AD60-6CB6C1CA3D5F}" destId="{6A46BB2E-431F-461A-B294-9F88D8DA99DA}" srcOrd="5" destOrd="0" parTransId="{449DA033-5CBF-44BC-B2B5-602E33C3CB3F}" sibTransId="{4BFDC658-A82B-4847-833D-157A68F35968}"/>
    <dgm:cxn modelId="{05EB212E-F213-4A1F-9402-C29F6BF99EB5}" type="presOf" srcId="{06B35C02-03A6-48FC-99B9-4CDFA0948C1B}" destId="{145B6C8B-7DBE-4825-B61B-7EE80A49B5A7}" srcOrd="0" destOrd="8" presId="urn:microsoft.com/office/officeart/2005/8/layout/list1"/>
    <dgm:cxn modelId="{FF06DA41-17E1-42F9-A6E7-C625CAB1F105}" type="presOf" srcId="{3E3E9190-4BBF-446D-B21B-1D9213A29E9A}" destId="{266FD2E4-C66D-4832-AB4D-09ABF3FDA872}" srcOrd="1" destOrd="0" presId="urn:microsoft.com/office/officeart/2005/8/layout/list1"/>
    <dgm:cxn modelId="{6FF02562-F52A-4E65-B189-8A09C3A5BEB1}" srcId="{2BFBC9DF-3DF1-4D0E-AD60-6CB6C1CA3D5F}" destId="{3BCA1C93-24B8-401A-A202-9BBF2585DB56}" srcOrd="2" destOrd="0" parTransId="{CE68599B-9065-4D5C-BB75-D13EE70F216E}" sibTransId="{1F8D4804-B5E6-44AE-A704-13A8174E70D5}"/>
    <dgm:cxn modelId="{FED42A6A-F792-4054-A01D-FB9935939540}" srcId="{2BFBC9DF-3DF1-4D0E-AD60-6CB6C1CA3D5F}" destId="{590464E9-E0AA-4812-9F7D-B3CAA3FFD640}" srcOrd="4" destOrd="0" parTransId="{7D0DAA95-FAA8-4BC3-9AAA-C81763CA4121}" sibTransId="{D9ED834C-B987-483C-874A-7BE64484B71B}"/>
    <dgm:cxn modelId="{B252A84D-54D3-41E4-8CC9-4DFF1E3C4E33}" type="presOf" srcId="{AD413BE0-8578-48BF-B993-E3B48F30D2BB}" destId="{2E05ADD6-B52A-4909-92B5-A7CABD509D00}" srcOrd="0" destOrd="0" presId="urn:microsoft.com/office/officeart/2005/8/layout/list1"/>
    <dgm:cxn modelId="{F0CC7971-EF3E-4AFE-BFB3-1B1A77D04DDC}" type="presOf" srcId="{3E3E9190-4BBF-446D-B21B-1D9213A29E9A}" destId="{28FF2ECA-8890-425A-9BB7-BCA64911FD53}" srcOrd="0" destOrd="0" presId="urn:microsoft.com/office/officeart/2005/8/layout/list1"/>
    <dgm:cxn modelId="{3AF11272-63D7-465E-9F39-76DDE6D77A6D}" srcId="{2BFBC9DF-3DF1-4D0E-AD60-6CB6C1CA3D5F}" destId="{98659BF1-FD5A-40C7-8401-078408E797E8}" srcOrd="6" destOrd="0" parTransId="{2AA38106-B6AE-4F64-9260-6CA8155E87FE}" sibTransId="{83CD57C8-0AAF-4CB8-ACBA-ACEDAB08A82C}"/>
    <dgm:cxn modelId="{8D978456-7AB2-4BC7-8FCD-B0D13B085A62}" type="presOf" srcId="{6A46BB2E-431F-461A-B294-9F88D8DA99DA}" destId="{145B6C8B-7DBE-4825-B61B-7EE80A49B5A7}" srcOrd="0" destOrd="5" presId="urn:microsoft.com/office/officeart/2005/8/layout/list1"/>
    <dgm:cxn modelId="{C468898B-8ECE-4AB2-BDF0-818F533D0974}" type="presOf" srcId="{98659BF1-FD5A-40C7-8401-078408E797E8}" destId="{145B6C8B-7DBE-4825-B61B-7EE80A49B5A7}" srcOrd="0" destOrd="6" presId="urn:microsoft.com/office/officeart/2005/8/layout/list1"/>
    <dgm:cxn modelId="{5129EC8E-C98E-4A97-A9C2-2696FBB7198B}" srcId="{AD413BE0-8578-48BF-B993-E3B48F30D2BB}" destId="{2BFBC9DF-3DF1-4D0E-AD60-6CB6C1CA3D5F}" srcOrd="1" destOrd="0" parTransId="{F18A5F95-F0AC-43ED-B208-F6CE17F0E5C7}" sibTransId="{C9F1EEE9-5820-4FD9-9B5E-BFF069AADF07}"/>
    <dgm:cxn modelId="{D3D65092-8CCA-4092-8D41-3F68027772E6}" type="presOf" srcId="{2BFBC9DF-3DF1-4D0E-AD60-6CB6C1CA3D5F}" destId="{1C2AAB65-1BF1-40B7-8E39-21037A004ED5}" srcOrd="1" destOrd="0" presId="urn:microsoft.com/office/officeart/2005/8/layout/list1"/>
    <dgm:cxn modelId="{89A9C095-AD5A-4EEA-BF7F-3736A58C643A}" type="presOf" srcId="{2858B4AC-3BD6-4C21-AFCE-5EC2C45E4744}" destId="{145B6C8B-7DBE-4825-B61B-7EE80A49B5A7}" srcOrd="0" destOrd="1" presId="urn:microsoft.com/office/officeart/2005/8/layout/list1"/>
    <dgm:cxn modelId="{DFF11A99-B53D-45FD-96CA-F4A6B790D5ED}" srcId="{2BFBC9DF-3DF1-4D0E-AD60-6CB6C1CA3D5F}" destId="{8C7FDE14-7412-4AF1-BE79-5970FAAB52F5}" srcOrd="3" destOrd="0" parTransId="{3418E05D-B20A-4626-B9BB-729C65E28710}" sibTransId="{D69BB333-8441-4A31-86BA-83E213575718}"/>
    <dgm:cxn modelId="{B562D29C-5C48-43E4-8CFA-6CD39A240E87}" srcId="{2BFBC9DF-3DF1-4D0E-AD60-6CB6C1CA3D5F}" destId="{AFE71106-D7FB-48A6-8DA6-67D1505B9D3B}" srcOrd="0" destOrd="0" parTransId="{D7603284-E5AD-4BCF-9807-2EA8DEB66AAC}" sibTransId="{11483D16-FF95-4ED2-B39C-F099EFF63379}"/>
    <dgm:cxn modelId="{4130DEAA-FC90-4078-AED1-930A29686AC6}" srcId="{2BFBC9DF-3DF1-4D0E-AD60-6CB6C1CA3D5F}" destId="{2858B4AC-3BD6-4C21-AFCE-5EC2C45E4744}" srcOrd="1" destOrd="0" parTransId="{FDF039BE-B7B7-48CC-B7BC-4EB8A2619B49}" sibTransId="{49E10240-8A4C-49B2-9868-9AAFC6DCA1D7}"/>
    <dgm:cxn modelId="{B9C958B9-F9C3-4349-A5CF-5193A12C560F}" type="presOf" srcId="{8C7FDE14-7412-4AF1-BE79-5970FAAB52F5}" destId="{145B6C8B-7DBE-4825-B61B-7EE80A49B5A7}" srcOrd="0" destOrd="3" presId="urn:microsoft.com/office/officeart/2005/8/layout/list1"/>
    <dgm:cxn modelId="{E8E687BC-4175-4DC8-880A-5EB46BCA4F16}" type="presOf" srcId="{3BCA1C93-24B8-401A-A202-9BBF2585DB56}" destId="{145B6C8B-7DBE-4825-B61B-7EE80A49B5A7}" srcOrd="0" destOrd="2" presId="urn:microsoft.com/office/officeart/2005/8/layout/list1"/>
    <dgm:cxn modelId="{0620F2BD-F749-4EE1-9814-9DF0E4D1DFA1}" type="presOf" srcId="{AFE71106-D7FB-48A6-8DA6-67D1505B9D3B}" destId="{145B6C8B-7DBE-4825-B61B-7EE80A49B5A7}" srcOrd="0" destOrd="0" presId="urn:microsoft.com/office/officeart/2005/8/layout/list1"/>
    <dgm:cxn modelId="{805BB8C7-089C-4712-81F8-B4CFE75DF51D}" type="presOf" srcId="{590464E9-E0AA-4812-9F7D-B3CAA3FFD640}" destId="{145B6C8B-7DBE-4825-B61B-7EE80A49B5A7}" srcOrd="0" destOrd="4" presId="urn:microsoft.com/office/officeart/2005/8/layout/list1"/>
    <dgm:cxn modelId="{21BF42D5-0976-4489-99AF-6C907EB478D3}" type="presOf" srcId="{B0347ECC-B460-455F-9C9E-0EE119D4F0EF}" destId="{145B6C8B-7DBE-4825-B61B-7EE80A49B5A7}" srcOrd="0" destOrd="7" presId="urn:microsoft.com/office/officeart/2005/8/layout/list1"/>
    <dgm:cxn modelId="{0F7A30F2-7E89-43F2-875E-9B7774594D95}" type="presOf" srcId="{2BFBC9DF-3DF1-4D0E-AD60-6CB6C1CA3D5F}" destId="{8BD4BFE3-4A5E-4B99-B26A-8E8629AED3F3}" srcOrd="0" destOrd="0" presId="urn:microsoft.com/office/officeart/2005/8/layout/list1"/>
    <dgm:cxn modelId="{6F4477A4-63A8-46ED-836F-70AC3DB202DE}" type="presParOf" srcId="{2E05ADD6-B52A-4909-92B5-A7CABD509D00}" destId="{6C93797E-B90D-4C01-8B31-2532C702A7E6}" srcOrd="0" destOrd="0" presId="urn:microsoft.com/office/officeart/2005/8/layout/list1"/>
    <dgm:cxn modelId="{EDE61C89-EE31-4ED9-BDEA-1AAB79621BD8}" type="presParOf" srcId="{6C93797E-B90D-4C01-8B31-2532C702A7E6}" destId="{28FF2ECA-8890-425A-9BB7-BCA64911FD53}" srcOrd="0" destOrd="0" presId="urn:microsoft.com/office/officeart/2005/8/layout/list1"/>
    <dgm:cxn modelId="{AAC9649B-2147-40AC-A8D3-AC02DBA741EB}" type="presParOf" srcId="{6C93797E-B90D-4C01-8B31-2532C702A7E6}" destId="{266FD2E4-C66D-4832-AB4D-09ABF3FDA872}" srcOrd="1" destOrd="0" presId="urn:microsoft.com/office/officeart/2005/8/layout/list1"/>
    <dgm:cxn modelId="{1011D5E8-7184-45F8-8479-BD2C795DBE67}" type="presParOf" srcId="{2E05ADD6-B52A-4909-92B5-A7CABD509D00}" destId="{97338428-4CC3-43A8-9C49-7AFCAC1FC987}" srcOrd="1" destOrd="0" presId="urn:microsoft.com/office/officeart/2005/8/layout/list1"/>
    <dgm:cxn modelId="{47A7E546-D04C-4471-8BA0-B5B0FA678545}" type="presParOf" srcId="{2E05ADD6-B52A-4909-92B5-A7CABD509D00}" destId="{3D435D43-F4E3-4A5F-B64B-0390460890C5}" srcOrd="2" destOrd="0" presId="urn:microsoft.com/office/officeart/2005/8/layout/list1"/>
    <dgm:cxn modelId="{11EB9A8F-C960-4F78-A77B-C0B561FE4EC9}" type="presParOf" srcId="{2E05ADD6-B52A-4909-92B5-A7CABD509D00}" destId="{5038FD08-464B-4FF0-A06B-DA072693557A}" srcOrd="3" destOrd="0" presId="urn:microsoft.com/office/officeart/2005/8/layout/list1"/>
    <dgm:cxn modelId="{551359A0-64CC-46F0-AD90-5ED911F4A466}" type="presParOf" srcId="{2E05ADD6-B52A-4909-92B5-A7CABD509D00}" destId="{FE7FF105-34C9-42AC-AAA2-7843EB4C75D3}" srcOrd="4" destOrd="0" presId="urn:microsoft.com/office/officeart/2005/8/layout/list1"/>
    <dgm:cxn modelId="{984D4A1E-A301-470F-BAE4-991AF17BE552}" type="presParOf" srcId="{FE7FF105-34C9-42AC-AAA2-7843EB4C75D3}" destId="{8BD4BFE3-4A5E-4B99-B26A-8E8629AED3F3}" srcOrd="0" destOrd="0" presId="urn:microsoft.com/office/officeart/2005/8/layout/list1"/>
    <dgm:cxn modelId="{252E792C-2FF0-432F-95A6-29D331A19C5A}" type="presParOf" srcId="{FE7FF105-34C9-42AC-AAA2-7843EB4C75D3}" destId="{1C2AAB65-1BF1-40B7-8E39-21037A004ED5}" srcOrd="1" destOrd="0" presId="urn:microsoft.com/office/officeart/2005/8/layout/list1"/>
    <dgm:cxn modelId="{881AE2B2-EFB9-4665-BBE6-C4311177DC89}" type="presParOf" srcId="{2E05ADD6-B52A-4909-92B5-A7CABD509D00}" destId="{49A41B6E-86E3-4D11-BFB4-1E05E6EBE4B1}" srcOrd="5" destOrd="0" presId="urn:microsoft.com/office/officeart/2005/8/layout/list1"/>
    <dgm:cxn modelId="{9AC07AD8-356B-449F-B565-72868815A806}" type="presParOf" srcId="{2E05ADD6-B52A-4909-92B5-A7CABD509D00}" destId="{145B6C8B-7DBE-4825-B61B-7EE80A49B5A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B0BDD-F4C4-434E-B3A7-B692A3810C0B}">
      <dsp:nvSpPr>
        <dsp:cNvPr id="0" name=""/>
        <dsp:cNvSpPr/>
      </dsp:nvSpPr>
      <dsp:spPr>
        <a:xfrm>
          <a:off x="0" y="607949"/>
          <a:ext cx="6144767" cy="478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EAA61D-23E3-43F2-9F53-50D3EF9254BC}">
      <dsp:nvSpPr>
        <dsp:cNvPr id="0" name=""/>
        <dsp:cNvSpPr/>
      </dsp:nvSpPr>
      <dsp:spPr>
        <a:xfrm>
          <a:off x="307238" y="327509"/>
          <a:ext cx="4301337" cy="5608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580" tIns="0" rIns="162580" bIns="0" numCol="1" spcCol="1270" anchor="ctr" anchorCtr="0">
          <a:noAutofit/>
        </a:bodyPr>
        <a:lstStyle/>
        <a:p>
          <a:pPr marL="0" lvl="0" indent="0" algn="l" defTabSz="844550">
            <a:lnSpc>
              <a:spcPct val="90000"/>
            </a:lnSpc>
            <a:spcBef>
              <a:spcPct val="0"/>
            </a:spcBef>
            <a:spcAft>
              <a:spcPct val="35000"/>
            </a:spcAft>
            <a:buNone/>
          </a:pPr>
          <a:r>
            <a:rPr lang="en-US" sz="1900" kern="1200"/>
            <a:t>Why we do it:</a:t>
          </a:r>
        </a:p>
      </dsp:txBody>
      <dsp:txXfrm>
        <a:off x="334618" y="354889"/>
        <a:ext cx="4246577" cy="506120"/>
      </dsp:txXfrm>
    </dsp:sp>
    <dsp:sp modelId="{70DBC144-E27F-49BA-BEF8-80A01AC3315D}">
      <dsp:nvSpPr>
        <dsp:cNvPr id="0" name=""/>
        <dsp:cNvSpPr/>
      </dsp:nvSpPr>
      <dsp:spPr>
        <a:xfrm>
          <a:off x="0" y="1469789"/>
          <a:ext cx="6144767" cy="32319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902" tIns="395732" rIns="476902"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GST/ HST credit (now </a:t>
          </a:r>
          <a:r>
            <a:rPr lang="en-US" sz="1900" kern="1200"/>
            <a:t>CGEB in 2026) </a:t>
          </a:r>
          <a:endParaRPr lang="en-US" sz="1900" kern="1200" dirty="0"/>
        </a:p>
        <a:p>
          <a:pPr marL="171450" lvl="1" indent="-171450" algn="l" defTabSz="844550">
            <a:lnSpc>
              <a:spcPct val="90000"/>
            </a:lnSpc>
            <a:spcBef>
              <a:spcPct val="0"/>
            </a:spcBef>
            <a:spcAft>
              <a:spcPct val="15000"/>
            </a:spcAft>
            <a:buChar char="•"/>
          </a:pPr>
          <a:r>
            <a:rPr lang="en-US" sz="1900" kern="1200"/>
            <a:t>Ontario Trillium Benefit </a:t>
          </a:r>
        </a:p>
        <a:p>
          <a:pPr marL="171450" lvl="1" indent="-171450" algn="l" defTabSz="844550">
            <a:lnSpc>
              <a:spcPct val="90000"/>
            </a:lnSpc>
            <a:spcBef>
              <a:spcPct val="0"/>
            </a:spcBef>
            <a:spcAft>
              <a:spcPct val="15000"/>
            </a:spcAft>
            <a:buChar char="•"/>
          </a:pPr>
          <a:r>
            <a:rPr lang="en-US" sz="1900" kern="1200"/>
            <a:t>Canada Child Benefit</a:t>
          </a:r>
        </a:p>
        <a:p>
          <a:pPr marL="171450" lvl="1" indent="-171450" algn="l" defTabSz="844550">
            <a:lnSpc>
              <a:spcPct val="90000"/>
            </a:lnSpc>
            <a:spcBef>
              <a:spcPct val="0"/>
            </a:spcBef>
            <a:spcAft>
              <a:spcPct val="15000"/>
            </a:spcAft>
            <a:buChar char="•"/>
          </a:pPr>
          <a:r>
            <a:rPr lang="en-US" sz="1900" kern="1200"/>
            <a:t>Ontario Senior Homeowner’s Property Tax Grant</a:t>
          </a:r>
        </a:p>
        <a:p>
          <a:pPr marL="171450" lvl="1" indent="-171450" algn="l" defTabSz="844550">
            <a:lnSpc>
              <a:spcPct val="90000"/>
            </a:lnSpc>
            <a:spcBef>
              <a:spcPct val="0"/>
            </a:spcBef>
            <a:spcAft>
              <a:spcPct val="15000"/>
            </a:spcAft>
            <a:buChar char="•"/>
          </a:pPr>
          <a:r>
            <a:rPr lang="en-US" sz="1900" kern="1200"/>
            <a:t>Climate Action Incentive (Carbon Tax rebate)*</a:t>
          </a:r>
        </a:p>
        <a:p>
          <a:pPr marL="171450" lvl="1" indent="-171450" algn="l" defTabSz="844550">
            <a:lnSpc>
              <a:spcPct val="90000"/>
            </a:lnSpc>
            <a:spcBef>
              <a:spcPct val="0"/>
            </a:spcBef>
            <a:spcAft>
              <a:spcPct val="15000"/>
            </a:spcAft>
            <a:buChar char="•"/>
          </a:pPr>
          <a:r>
            <a:rPr lang="en-US" sz="1900" kern="1200"/>
            <a:t>Guaranteed Income Supplement (GIS)</a:t>
          </a:r>
        </a:p>
        <a:p>
          <a:pPr marL="171450" lvl="1" indent="-171450" algn="l" defTabSz="844550">
            <a:lnSpc>
              <a:spcPct val="90000"/>
            </a:lnSpc>
            <a:spcBef>
              <a:spcPct val="0"/>
            </a:spcBef>
            <a:spcAft>
              <a:spcPct val="15000"/>
            </a:spcAft>
            <a:buChar char="•"/>
          </a:pPr>
          <a:r>
            <a:rPr lang="en-US" sz="1900" kern="1200"/>
            <a:t>Ontario Guaranteed Annual Income System (GAINS)</a:t>
          </a:r>
        </a:p>
        <a:p>
          <a:pPr marL="171450" lvl="1" indent="-171450" algn="l" defTabSz="844550">
            <a:lnSpc>
              <a:spcPct val="90000"/>
            </a:lnSpc>
            <a:spcBef>
              <a:spcPct val="0"/>
            </a:spcBef>
            <a:spcAft>
              <a:spcPct val="15000"/>
            </a:spcAft>
            <a:buChar char="•"/>
          </a:pPr>
          <a:r>
            <a:rPr lang="en-US" sz="1900" kern="1200"/>
            <a:t>Canada Disability Benefit**</a:t>
          </a:r>
        </a:p>
      </dsp:txBody>
      <dsp:txXfrm>
        <a:off x="0" y="1469789"/>
        <a:ext cx="6144767" cy="3231900"/>
      </dsp:txXfrm>
    </dsp:sp>
    <dsp:sp modelId="{EE7FA5D3-8605-403A-AB63-24C4FCBF049B}">
      <dsp:nvSpPr>
        <dsp:cNvPr id="0" name=""/>
        <dsp:cNvSpPr/>
      </dsp:nvSpPr>
      <dsp:spPr>
        <a:xfrm>
          <a:off x="307238" y="1189349"/>
          <a:ext cx="4301337" cy="5608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580" tIns="0" rIns="162580" bIns="0" numCol="1" spcCol="1270" anchor="ctr" anchorCtr="0">
          <a:noAutofit/>
        </a:bodyPr>
        <a:lstStyle/>
        <a:p>
          <a:pPr marL="0" lvl="0" indent="0" algn="l" defTabSz="844550">
            <a:lnSpc>
              <a:spcPct val="90000"/>
            </a:lnSpc>
            <a:spcBef>
              <a:spcPct val="0"/>
            </a:spcBef>
            <a:spcAft>
              <a:spcPct val="35000"/>
            </a:spcAft>
            <a:buNone/>
          </a:pPr>
          <a:r>
            <a:rPr lang="en-US" sz="1900" kern="1200"/>
            <a:t>Refunds and benefits;</a:t>
          </a:r>
        </a:p>
      </dsp:txBody>
      <dsp:txXfrm>
        <a:off x="334618" y="1216729"/>
        <a:ext cx="4246577"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35D43-F4E3-4A5F-B64B-0390460890C5}">
      <dsp:nvSpPr>
        <dsp:cNvPr id="0" name=""/>
        <dsp:cNvSpPr/>
      </dsp:nvSpPr>
      <dsp:spPr>
        <a:xfrm>
          <a:off x="0" y="311399"/>
          <a:ext cx="6144767" cy="453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6FD2E4-C66D-4832-AB4D-09ABF3FDA872}">
      <dsp:nvSpPr>
        <dsp:cNvPr id="0" name=""/>
        <dsp:cNvSpPr/>
      </dsp:nvSpPr>
      <dsp:spPr>
        <a:xfrm>
          <a:off x="307238" y="45719"/>
          <a:ext cx="4301337" cy="531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580" tIns="0" rIns="162580" bIns="0" numCol="1" spcCol="1270" anchor="ctr" anchorCtr="0">
          <a:noAutofit/>
        </a:bodyPr>
        <a:lstStyle/>
        <a:p>
          <a:pPr marL="0" lvl="0" indent="0" algn="l" defTabSz="800100">
            <a:lnSpc>
              <a:spcPct val="90000"/>
            </a:lnSpc>
            <a:spcBef>
              <a:spcPct val="0"/>
            </a:spcBef>
            <a:spcAft>
              <a:spcPct val="35000"/>
            </a:spcAft>
            <a:buNone/>
          </a:pPr>
          <a:r>
            <a:rPr lang="en-US" sz="1800" kern="1200"/>
            <a:t>Why we do it:</a:t>
          </a:r>
        </a:p>
      </dsp:txBody>
      <dsp:txXfrm>
        <a:off x="333177" y="71658"/>
        <a:ext cx="4249459" cy="479482"/>
      </dsp:txXfrm>
    </dsp:sp>
    <dsp:sp modelId="{145B6C8B-7DBE-4825-B61B-7EE80A49B5A7}">
      <dsp:nvSpPr>
        <dsp:cNvPr id="0" name=""/>
        <dsp:cNvSpPr/>
      </dsp:nvSpPr>
      <dsp:spPr>
        <a:xfrm>
          <a:off x="0" y="1127879"/>
          <a:ext cx="6144767" cy="3855600"/>
        </a:xfrm>
        <a:prstGeom prst="rect">
          <a:avLst/>
        </a:prstGeom>
        <a:solidFill>
          <a:schemeClr val="lt1">
            <a:alpha val="90000"/>
            <a:hueOff val="0"/>
            <a:satOff val="0"/>
            <a:lumOff val="0"/>
            <a:alphaOff val="0"/>
          </a:schemeClr>
        </a:solidFill>
        <a:ln w="19050" cap="flat" cmpd="sng" algn="ctr">
          <a:solidFill>
            <a:schemeClr val="accent2">
              <a:hueOff val="-10369007"/>
              <a:satOff val="-20408"/>
              <a:lumOff val="12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6902" tIns="374904" rIns="476902"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Canadian Dental Care Plan</a:t>
          </a:r>
        </a:p>
        <a:p>
          <a:pPr marL="171450" lvl="1" indent="-171450" algn="l" defTabSz="800100">
            <a:lnSpc>
              <a:spcPct val="90000"/>
            </a:lnSpc>
            <a:spcBef>
              <a:spcPct val="0"/>
            </a:spcBef>
            <a:spcAft>
              <a:spcPct val="15000"/>
            </a:spcAft>
            <a:buChar char="•"/>
          </a:pPr>
          <a:r>
            <a:rPr lang="en-US" sz="1800" kern="1200"/>
            <a:t>Ontario Works /Ontario Disability Support Program</a:t>
          </a:r>
        </a:p>
        <a:p>
          <a:pPr marL="171450" lvl="1" indent="-171450" algn="l" defTabSz="800100">
            <a:lnSpc>
              <a:spcPct val="90000"/>
            </a:lnSpc>
            <a:spcBef>
              <a:spcPct val="0"/>
            </a:spcBef>
            <a:spcAft>
              <a:spcPct val="15000"/>
            </a:spcAft>
            <a:buChar char="•"/>
          </a:pPr>
          <a:r>
            <a:rPr lang="en-US" sz="1800" kern="1200"/>
            <a:t>Registered Education Savings Plan – Canada Learning Bond</a:t>
          </a:r>
        </a:p>
        <a:p>
          <a:pPr marL="171450" lvl="1" indent="-171450" algn="l" defTabSz="800100">
            <a:lnSpc>
              <a:spcPct val="90000"/>
            </a:lnSpc>
            <a:spcBef>
              <a:spcPct val="0"/>
            </a:spcBef>
            <a:spcAft>
              <a:spcPct val="15000"/>
            </a:spcAft>
            <a:buChar char="•"/>
          </a:pPr>
          <a:r>
            <a:rPr lang="en-US" sz="1800" kern="1200"/>
            <a:t>Registered Disability Savings Plan – Canada Disability Savings Bond and Canada Disability Savings Grant</a:t>
          </a:r>
        </a:p>
        <a:p>
          <a:pPr marL="171450" lvl="1" indent="-171450" algn="l" defTabSz="800100">
            <a:lnSpc>
              <a:spcPct val="90000"/>
            </a:lnSpc>
            <a:spcBef>
              <a:spcPct val="0"/>
            </a:spcBef>
            <a:spcAft>
              <a:spcPct val="15000"/>
            </a:spcAft>
            <a:buChar char="•"/>
          </a:pPr>
          <a:r>
            <a:rPr lang="en-US" sz="1800" kern="1200"/>
            <a:t>Seniors Co-Payment Program</a:t>
          </a:r>
        </a:p>
        <a:p>
          <a:pPr marL="171450" lvl="1" indent="-171450" algn="l" defTabSz="800100">
            <a:lnSpc>
              <a:spcPct val="90000"/>
            </a:lnSpc>
            <a:spcBef>
              <a:spcPct val="0"/>
            </a:spcBef>
            <a:spcAft>
              <a:spcPct val="15000"/>
            </a:spcAft>
            <a:buChar char="•"/>
          </a:pPr>
          <a:r>
            <a:rPr lang="en-US" sz="1800" kern="1200"/>
            <a:t>Trillium Drug Program</a:t>
          </a:r>
        </a:p>
        <a:p>
          <a:pPr marL="171450" lvl="1" indent="-171450" algn="l" defTabSz="800100">
            <a:lnSpc>
              <a:spcPct val="90000"/>
            </a:lnSpc>
            <a:spcBef>
              <a:spcPct val="0"/>
            </a:spcBef>
            <a:spcAft>
              <a:spcPct val="15000"/>
            </a:spcAft>
            <a:buChar char="•"/>
          </a:pPr>
          <a:r>
            <a:rPr lang="en-US" sz="1800" kern="1200"/>
            <a:t>Low Income Energy Assistance Program (LEAP) </a:t>
          </a:r>
        </a:p>
        <a:p>
          <a:pPr marL="171450" lvl="1" indent="-171450" algn="l" defTabSz="800100">
            <a:lnSpc>
              <a:spcPct val="90000"/>
            </a:lnSpc>
            <a:spcBef>
              <a:spcPct val="0"/>
            </a:spcBef>
            <a:spcAft>
              <a:spcPct val="15000"/>
            </a:spcAft>
            <a:buChar char="•"/>
          </a:pPr>
          <a:r>
            <a:rPr lang="en-US" sz="1800" kern="1200"/>
            <a:t>Ontario Electricity Support Program (OESP)</a:t>
          </a:r>
        </a:p>
        <a:p>
          <a:pPr marL="171450" lvl="1" indent="-171450" algn="l" defTabSz="800100">
            <a:lnSpc>
              <a:spcPct val="90000"/>
            </a:lnSpc>
            <a:spcBef>
              <a:spcPct val="0"/>
            </a:spcBef>
            <a:spcAft>
              <a:spcPct val="15000"/>
            </a:spcAft>
            <a:buChar char="•"/>
          </a:pPr>
          <a:r>
            <a:rPr lang="en-US" sz="1800" kern="1200" dirty="0"/>
            <a:t>County Housing/RGI</a:t>
          </a:r>
        </a:p>
      </dsp:txBody>
      <dsp:txXfrm>
        <a:off x="0" y="1127879"/>
        <a:ext cx="6144767" cy="3855600"/>
      </dsp:txXfrm>
    </dsp:sp>
    <dsp:sp modelId="{1C2AAB65-1BF1-40B7-8E39-21037A004ED5}">
      <dsp:nvSpPr>
        <dsp:cNvPr id="0" name=""/>
        <dsp:cNvSpPr/>
      </dsp:nvSpPr>
      <dsp:spPr>
        <a:xfrm>
          <a:off x="307238" y="862199"/>
          <a:ext cx="4301337" cy="531360"/>
        </a:xfrm>
        <a:prstGeom prst="roundRect">
          <a:avLst/>
        </a:prstGeom>
        <a:solidFill>
          <a:schemeClr val="accent2">
            <a:hueOff val="-10369007"/>
            <a:satOff val="-20408"/>
            <a:lumOff val="1274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580" tIns="0" rIns="162580" bIns="0" numCol="1" spcCol="1270" anchor="ctr" anchorCtr="0">
          <a:noAutofit/>
        </a:bodyPr>
        <a:lstStyle/>
        <a:p>
          <a:pPr marL="0" lvl="0" indent="0" algn="l" defTabSz="800100">
            <a:lnSpc>
              <a:spcPct val="90000"/>
            </a:lnSpc>
            <a:spcBef>
              <a:spcPct val="0"/>
            </a:spcBef>
            <a:spcAft>
              <a:spcPct val="35000"/>
            </a:spcAft>
            <a:buNone/>
          </a:pPr>
          <a:r>
            <a:rPr lang="en-US" sz="1800" kern="1200"/>
            <a:t>Program eligibility:</a:t>
          </a:r>
        </a:p>
      </dsp:txBody>
      <dsp:txXfrm>
        <a:off x="333177" y="888138"/>
        <a:ext cx="4249459"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D0A92-4801-4EA3-8EF6-5313343839C5}" type="datetimeFigureOut">
              <a:rPr lang="en-CA" smtClean="0"/>
              <a:t>2026-03-13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64435-D846-4289-AF3E-48C9056EB90D}" type="slidenum">
              <a:rPr lang="en-CA" smtClean="0"/>
              <a:t>‹#›</a:t>
            </a:fld>
            <a:endParaRPr lang="en-CA"/>
          </a:p>
        </p:txBody>
      </p:sp>
    </p:spTree>
    <p:extLst>
      <p:ext uri="{BB962C8B-B14F-4D97-AF65-F5344CB8AC3E}">
        <p14:creationId xmlns:p14="http://schemas.microsoft.com/office/powerpoint/2010/main" val="391583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search?sca_esv=492d03d456b59a14&amp;rlz=1C1GCEB_enCA1152CA1158&amp;sxsrf=ANbL-n6EGD_--d8TCIHQg8u43s4hKsBVXw%3A1768493867916&amp;q=Ontario+Energy+and+Property+Tax+Credit+%28OEPTC%29&amp;sa=X&amp;ved=2ahUKEwiIlqOG-Y2SAxV9AjQIHe0BA6AQxccNegQIKxAC&amp;mstk=AUtExfDK1alxMj1UQYEGTO9DTnTVSlSn0DPuaZngg1SLgdSsAqHCWfF1riv-vD9BvAJ4Ws-Yqw6sFWkcuhc2SuK8rBdmcd-E9mvfPwRhJy6fstS18GSFmiRtPKTQOyRxLYwz5NMjcZGf0rv9tasCXWk-bkYHDf718m8R8tXSPl6f4cUS6inJ04s44iGtgIl2B3tCsw8QDgFAor_BRhApi_gwwIM5rjwRvIHEECeJmxXjAGFxOn0QIeS50fbD0yF6QI9SlRbyugfZlFcI9jJhSGQYOAEodLT79Ndr8IGvsS3BVdFWnqDwguuaosxtJfVrKyvIYhbpkwC57yBI6joPprbi5C60bAssFCMUBruNLOhR-qkIhW-klvy4F9OyrS-6lxhM_6InqcwVia4RhtAZrJX7eg&amp;csui=3"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google.com/search?sca_esv=492d03d456b59a14&amp;rlz=1C1GCEB_enCA1152CA1158&amp;sxsrf=ANbL-n6EGD_--d8TCIHQg8u43s4hKsBVXw%3A1768493867916&amp;q=Ontario+Sales+Tax+Credit+%28OSTC%29&amp;sa=X&amp;ved=2ahUKEwiIlqOG-Y2SAxV9AjQIHe0BA6AQxccNegQIKxAE&amp;mstk=AUtExfDK1alxMj1UQYEGTO9DTnTVSlSn0DPuaZngg1SLgdSsAqHCWfF1riv-vD9BvAJ4Ws-Yqw6sFWkcuhc2SuK8rBdmcd-E9mvfPwRhJy6fstS18GSFmiRtPKTQOyRxLYwz5NMjcZGf0rv9tasCXWk-bkYHDf718m8R8tXSPl6f4cUS6inJ04s44iGtgIl2B3tCsw8QDgFAor_BRhApi_gwwIM5rjwRvIHEECeJmxXjAGFxOn0QIeS50fbD0yF6QI9SlRbyugfZlFcI9jJhSGQYOAEodLT79Ndr8IGvsS3BVdFWnqDwguuaosxtJfVrKyvIYhbpkwC57yBI6joPprbi5C60bAssFCMUBruNLOhR-qkIhW-klvy4F9OyrS-6lxhM_6InqcwVia4RhtAZrJX7eg&amp;csui=3" TargetMode="External"/><Relationship Id="rId4" Type="http://schemas.openxmlformats.org/officeDocument/2006/relationships/hyperlink" Target="https://www.google.com/search?sca_esv=492d03d456b59a14&amp;rlz=1C1GCEB_enCA1152CA1158&amp;sxsrf=ANbL-n6EGD_--d8TCIHQg8u43s4hKsBVXw%3A1768493867916&amp;q=Northern+Ontario+Energy+Credit+%28NOEC%29&amp;sa=X&amp;ved=2ahUKEwiIlqOG-Y2SAxV9AjQIHe0BA6AQxccNegQIKxAD&amp;mstk=AUtExfDK1alxMj1UQYEGTO9DTnTVSlSn0DPuaZngg1SLgdSsAqHCWfF1riv-vD9BvAJ4Ws-Yqw6sFWkcuhc2SuK8rBdmcd-E9mvfPwRhJy6fstS18GSFmiRtPKTQOyRxLYwz5NMjcZGf0rv9tasCXWk-bkYHDf718m8R8tXSPl6f4cUS6inJ04s44iGtgIl2B3tCsw8QDgFAor_BRhApi_gwwIM5rjwRvIHEECeJmxXjAGFxOn0QIeS50fbD0yF6QI9SlRbyugfZlFcI9jJhSGQYOAEodLT79Ndr8IGvsS3BVdFWnqDwguuaosxtJfVrKyvIYhbpkwC57yBI6joPprbi5C60bAssFCMUBruNLOhR-qkIhW-klvy4F9OyrS-6lxhM_6InqcwVia4RhtAZrJX7eg&amp;csui=3"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Simple Tax – no rental, business or self employed income</a:t>
            </a:r>
          </a:p>
          <a:p>
            <a:r>
              <a:rPr lang="en-US" dirty="0"/>
              <a:t>                    - no capital gains or foreign income</a:t>
            </a:r>
          </a:p>
          <a:p>
            <a:r>
              <a:rPr lang="en-US" dirty="0"/>
              <a:t>                    - can’t complete returns for deceased or estates</a:t>
            </a:r>
          </a:p>
          <a:p>
            <a:endParaRPr lang="en-CA" dirty="0"/>
          </a:p>
          <a:p>
            <a:r>
              <a:rPr lang="en-CA" dirty="0"/>
              <a:t>Income – the income levels are not a hard line. We have a lot of leeway. Circumstances can change quickly, so we look at things as they are at the time of filing, not necessarily from the prior year</a:t>
            </a:r>
          </a:p>
          <a:p>
            <a:endParaRPr lang="en-CA" dirty="0"/>
          </a:p>
          <a:p>
            <a:r>
              <a:rPr lang="en-CA" dirty="0"/>
              <a:t>Income level are changing in 2026 for the 2025 tax year.</a:t>
            </a:r>
          </a:p>
          <a:p>
            <a:endParaRPr lang="en-CA" dirty="0"/>
          </a:p>
          <a:p>
            <a:r>
              <a:rPr lang="en-US" dirty="0"/>
              <a:t>Family size	Total family income</a:t>
            </a:r>
          </a:p>
          <a:p>
            <a:r>
              <a:rPr lang="en-US" dirty="0">
                <a:effectLst/>
              </a:rPr>
              <a:t>1 person	$40,000</a:t>
            </a:r>
          </a:p>
          <a:p>
            <a:r>
              <a:rPr lang="en-US" dirty="0">
                <a:effectLst/>
              </a:rPr>
              <a:t>2 people	$55,000</a:t>
            </a:r>
          </a:p>
          <a:p>
            <a:r>
              <a:rPr lang="en-US" dirty="0">
                <a:effectLst/>
              </a:rPr>
              <a:t>3 people	$60,000</a:t>
            </a:r>
          </a:p>
          <a:p>
            <a:r>
              <a:rPr lang="en-US" dirty="0">
                <a:effectLst/>
              </a:rPr>
              <a:t>4 people	$65,000</a:t>
            </a:r>
          </a:p>
          <a:p>
            <a:r>
              <a:rPr lang="en-US" dirty="0">
                <a:effectLst/>
              </a:rPr>
              <a:t>5 people	$70,000</a:t>
            </a:r>
          </a:p>
          <a:p>
            <a:endParaRPr lang="en-US" dirty="0"/>
          </a:p>
          <a:p>
            <a:r>
              <a:rPr lang="en-US" dirty="0">
                <a:effectLst/>
              </a:rPr>
              <a:t>More than 5 people $70,000, plus $5,000 for each additional person</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F236E44-000C-4893-8CE9-8E3461091FC7}" type="slidenum">
              <a:rPr lang="en-US" smtClean="0"/>
              <a:t>2</a:t>
            </a:fld>
            <a:endParaRPr lang="en-US"/>
          </a:p>
        </p:txBody>
      </p:sp>
    </p:spTree>
    <p:extLst>
      <p:ext uri="{BB962C8B-B14F-4D97-AF65-F5344CB8AC3E}">
        <p14:creationId xmlns:p14="http://schemas.microsoft.com/office/powerpoint/2010/main" val="100426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dirty="0"/>
              <a:t>OTB – a tax-free monthly payment for low-to-moderate income Ontarians, combining the </a:t>
            </a:r>
            <a:r>
              <a:rPr lang="en-US" dirty="0">
                <a:hlinkClick r:id="rId3"/>
              </a:rPr>
              <a:t>Ontario Energy and Property Tax Credit (OEPTC)</a:t>
            </a:r>
            <a:r>
              <a:rPr lang="en-US" dirty="0"/>
              <a:t>, </a:t>
            </a:r>
            <a:r>
              <a:rPr lang="en-US" dirty="0">
                <a:hlinkClick r:id="rId4"/>
              </a:rPr>
              <a:t>Northern Ontario Energy Credit (NOEC)</a:t>
            </a:r>
            <a:r>
              <a:rPr lang="en-US" dirty="0"/>
              <a:t>, and </a:t>
            </a:r>
            <a:r>
              <a:rPr lang="en-US" dirty="0">
                <a:hlinkClick r:id="rId5"/>
              </a:rPr>
              <a:t>Ontario Sales Tax Credit (OSTC)</a:t>
            </a:r>
            <a:r>
              <a:rPr lang="en-US" dirty="0"/>
              <a:t>, designed to help with energy, property tax, and sales tax costs.</a:t>
            </a:r>
          </a:p>
          <a:p>
            <a:endParaRPr lang="en-US" dirty="0"/>
          </a:p>
          <a:p>
            <a:r>
              <a:rPr lang="en-US" dirty="0"/>
              <a:t>OSHPTC - seniors in Ontario who own and live in their principal residence and pay property taxes. Eligible seniors, aged 64 or older, can receive up to $500 annually, with the amount depending on income, marital status, and property taxes paid. </a:t>
            </a:r>
          </a:p>
          <a:p>
            <a:endParaRPr lang="en-US" dirty="0"/>
          </a:p>
          <a:p>
            <a:r>
              <a:rPr lang="en-US" dirty="0"/>
              <a:t>*CIA – Discontinued in 2025, but first quarterly payment was sent out in April</a:t>
            </a:r>
          </a:p>
          <a:p>
            <a:endParaRPr lang="en-US" dirty="0"/>
          </a:p>
          <a:p>
            <a:r>
              <a:rPr lang="en-US" dirty="0"/>
              <a:t>GIS - The Guaranteed Income Supplement (GIS) is a </a:t>
            </a:r>
            <a:r>
              <a:rPr lang="en-US" b="1" dirty="0"/>
              <a:t>monthly payment</a:t>
            </a:r>
            <a:r>
              <a:rPr lang="en-US" dirty="0"/>
              <a:t> you can get if you are </a:t>
            </a:r>
            <a:r>
              <a:rPr lang="en-US" b="1" dirty="0"/>
              <a:t>65 or older. </a:t>
            </a:r>
            <a:r>
              <a:rPr lang="en-US" dirty="0"/>
              <a:t>The Supplement is based on income and is available to Old Age Security pensioners with low income. It is not taxable.</a:t>
            </a:r>
          </a:p>
          <a:p>
            <a:endParaRPr lang="en-US" dirty="0"/>
          </a:p>
          <a:p>
            <a:r>
              <a:rPr lang="en-US" dirty="0"/>
              <a:t>GAINS - GAINS payments are provided on top of the Old Age Security (OAS) pension and the Guaranteed Income Supplement (GIS) payments you may receive from the federal government. Eligible seniors can receive up to $90 per month. Based on income, age and marital status</a:t>
            </a:r>
          </a:p>
          <a:p>
            <a:endParaRPr lang="en-US" dirty="0"/>
          </a:p>
          <a:p>
            <a:r>
              <a:rPr lang="en-US" dirty="0"/>
              <a:t>**CDB - a new federal program providing up to $200/month (max $2,400/year) to low-income working-age Canadians (18-64) with disabilities, starting payments in July 2025. Eligibility requires Disability Tax Credit (DTC)</a:t>
            </a:r>
          </a:p>
          <a:p>
            <a:endParaRPr lang="en-US" dirty="0"/>
          </a:p>
          <a:p>
            <a:endParaRPr lang="en-US" dirty="0"/>
          </a:p>
        </p:txBody>
      </p:sp>
      <p:sp>
        <p:nvSpPr>
          <p:cNvPr id="4" name="Slide Number Placeholder 3"/>
          <p:cNvSpPr>
            <a:spLocks noGrp="1"/>
          </p:cNvSpPr>
          <p:nvPr>
            <p:ph type="sldNum" sz="quarter" idx="10"/>
          </p:nvPr>
        </p:nvSpPr>
        <p:spPr/>
        <p:txBody>
          <a:bodyPr/>
          <a:lstStyle/>
          <a:p>
            <a:fld id="{0F236E44-000C-4893-8CE9-8E3461091FC7}" type="slidenum">
              <a:rPr lang="en-US" smtClean="0"/>
              <a:t>3</a:t>
            </a:fld>
            <a:endParaRPr lang="en-US"/>
          </a:p>
        </p:txBody>
      </p:sp>
    </p:spTree>
    <p:extLst>
      <p:ext uri="{BB962C8B-B14F-4D97-AF65-F5344CB8AC3E}">
        <p14:creationId xmlns:p14="http://schemas.microsoft.com/office/powerpoint/2010/main" val="884830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98450"/>
            <a:ext cx="5486400" cy="3086100"/>
          </a:xfrm>
        </p:spPr>
      </p:sp>
      <p:sp>
        <p:nvSpPr>
          <p:cNvPr id="3" name="Notes Placeholder 2"/>
          <p:cNvSpPr>
            <a:spLocks noGrp="1"/>
          </p:cNvSpPr>
          <p:nvPr>
            <p:ph type="body" idx="1"/>
          </p:nvPr>
        </p:nvSpPr>
        <p:spPr>
          <a:xfrm>
            <a:off x="391887" y="3529692"/>
            <a:ext cx="6209210" cy="5474971"/>
          </a:xfrm>
        </p:spPr>
        <p:txBody>
          <a:bodyPr/>
          <a:lstStyle/>
          <a:p>
            <a:r>
              <a:rPr lang="en-US" dirty="0"/>
              <a:t>CDCP–federal government program to provide coverage for all Canadian residents who do not have access to dental benefits and have a household income of less than $90K a year.</a:t>
            </a:r>
          </a:p>
          <a:p>
            <a:endParaRPr lang="en-US" sz="800" dirty="0"/>
          </a:p>
          <a:p>
            <a:r>
              <a:rPr lang="en-US" dirty="0"/>
              <a:t>RESP/ CLB  - available for eligible children from low-income families It provides an initial payment of $500 for the first year the child is eligible, plus $100 for each additional year of eligibility, up to age 15, for a maximum of $2,000. Money will be deposited directly into the child's RESP.</a:t>
            </a:r>
          </a:p>
          <a:p>
            <a:endParaRPr lang="en-US" sz="800" dirty="0"/>
          </a:p>
          <a:p>
            <a:r>
              <a:rPr lang="en-US" dirty="0"/>
              <a:t>RDSP/ CDSB - Grant that the Government of Canada pays into a RDSP. The government will pay a matching grant of 300%, 200% or 100%, depending on the beneficiary’s adjusted family net income and the amount contributed. </a:t>
            </a:r>
          </a:p>
          <a:p>
            <a:endParaRPr lang="en-US" sz="800" dirty="0"/>
          </a:p>
          <a:p>
            <a:r>
              <a:rPr lang="en-US" dirty="0"/>
              <a:t>RDSP/ CDSB - Bond is paid by the Government of Canada directly into an RDSP up to $1,000 a year to low-income Canadians with disabilities. No contributions have to be made to get the bond. The lifetime bond limit is $20,000. The amount of the bond is based on the beneficiary’s adjusted family net income</a:t>
            </a:r>
          </a:p>
          <a:p>
            <a:endParaRPr lang="en-US" sz="800" dirty="0"/>
          </a:p>
          <a:p>
            <a:r>
              <a:rPr lang="en-US" dirty="0"/>
              <a:t>Seniors Co-Pay - Program (under the Ontario Drug Benefit (ODB) Program provides financial assistance to qualifying seniors by reducing their out-of-pocket drug costs. All OHIP-insured seniors aged 65 years and over automatically qualify for the ODB Program.  Reduces co-payments to$2 or less per prescription Single income $25K or less. Couple $41,500 or less</a:t>
            </a:r>
          </a:p>
          <a:p>
            <a:endParaRPr lang="en-US" sz="800" dirty="0"/>
          </a:p>
          <a:p>
            <a:r>
              <a:rPr lang="en-US" dirty="0"/>
              <a:t>OTP - Ontario government program helping with prescription drug costs. for those under 65 or not on social assistance. Annual deductible based on income</a:t>
            </a:r>
          </a:p>
          <a:p>
            <a:endParaRPr lang="en-US" sz="800" dirty="0"/>
          </a:p>
          <a:p>
            <a:r>
              <a:rPr lang="en-US" dirty="0"/>
              <a:t>LEAP – Emergency financial help with hydro and natural gas arrears. Up to $650, based on income and family size</a:t>
            </a:r>
          </a:p>
          <a:p>
            <a:endParaRPr lang="en-US" sz="800" dirty="0"/>
          </a:p>
          <a:p>
            <a:r>
              <a:rPr lang="en-US" dirty="0"/>
              <a:t>OESP - program that lowers electricity bills for lower-income households. The OESP provides a monthly credit to eligible customers based on household income and size. Credits are applied directly to customers’ bills.</a:t>
            </a:r>
          </a:p>
          <a:p>
            <a:endParaRPr lang="en-US" sz="800" dirty="0"/>
          </a:p>
          <a:p>
            <a:r>
              <a:rPr lang="en-US" dirty="0"/>
              <a:t>Grey County Housing – rent is based on income</a:t>
            </a:r>
          </a:p>
          <a:p>
            <a:r>
              <a:rPr lang="en-US" dirty="0"/>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F236E44-000C-4893-8CE9-8E3461091FC7}" type="slidenum">
              <a:rPr lang="en-US" smtClean="0"/>
              <a:t>4</a:t>
            </a:fld>
            <a:endParaRPr lang="en-US"/>
          </a:p>
        </p:txBody>
      </p:sp>
    </p:spTree>
    <p:extLst>
      <p:ext uri="{BB962C8B-B14F-4D97-AF65-F5344CB8AC3E}">
        <p14:creationId xmlns:p14="http://schemas.microsoft.com/office/powerpoint/2010/main" val="2533143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91557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748507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25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55030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75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214710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639538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74455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10328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78834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3/13/2026</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570786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3/13/2026</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787263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820888B-4EA5-E0E8-6D52-7733E1E774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15FAED-0FD4-5D32-357A-0289AC4145D5}"/>
              </a:ext>
            </a:extLst>
          </p:cNvPr>
          <p:cNvSpPr>
            <a:spLocks noGrp="1"/>
          </p:cNvSpPr>
          <p:nvPr>
            <p:ph type="ctrTitle"/>
          </p:nvPr>
        </p:nvSpPr>
        <p:spPr>
          <a:xfrm>
            <a:off x="521208" y="978408"/>
            <a:ext cx="3397649" cy="3303764"/>
          </a:xfrm>
        </p:spPr>
        <p:txBody>
          <a:bodyPr anchor="t">
            <a:normAutofit/>
          </a:bodyPr>
          <a:lstStyle/>
          <a:p>
            <a:r>
              <a:rPr lang="en-US" sz="4400"/>
              <a:t>Community Volunteer Income Tax Program</a:t>
            </a:r>
            <a:endParaRPr lang="en-CA" sz="4400"/>
          </a:p>
        </p:txBody>
      </p:sp>
      <p:sp>
        <p:nvSpPr>
          <p:cNvPr id="25" name="Freeform: Shape 24">
            <a:extLst>
              <a:ext uri="{FF2B5EF4-FFF2-40B4-BE49-F238E27FC236}">
                <a16:creationId xmlns:a16="http://schemas.microsoft.com/office/drawing/2014/main" id="{06B5A8BF-0680-F9A7-27B1-3971EC9347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0E577DCA-269E-6397-9F0F-71491429B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2747" y="965741"/>
            <a:ext cx="6964744" cy="5380268"/>
          </a:xfrm>
          <a:prstGeom prst="rect">
            <a:avLst/>
          </a:prstGeom>
        </p:spPr>
      </p:pic>
    </p:spTree>
    <p:extLst>
      <p:ext uri="{BB962C8B-B14F-4D97-AF65-F5344CB8AC3E}">
        <p14:creationId xmlns:p14="http://schemas.microsoft.com/office/powerpoint/2010/main" val="278484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33AC4FE1-D370-43A6-96C5-076716BB1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12648"/>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1208" y="978408"/>
            <a:ext cx="5020056" cy="5376672"/>
          </a:xfrm>
        </p:spPr>
        <p:txBody>
          <a:bodyPr>
            <a:normAutofit/>
          </a:bodyPr>
          <a:lstStyle/>
          <a:p>
            <a:r>
              <a:rPr lang="en-US" dirty="0"/>
              <a:t>Community Volunteer Income Tax Program</a:t>
            </a:r>
          </a:p>
        </p:txBody>
      </p:sp>
      <p:sp>
        <p:nvSpPr>
          <p:cNvPr id="23" name="Content Placeholder 2"/>
          <p:cNvSpPr>
            <a:spLocks noGrp="1"/>
          </p:cNvSpPr>
          <p:nvPr>
            <p:ph idx="1"/>
          </p:nvPr>
        </p:nvSpPr>
        <p:spPr>
          <a:xfrm>
            <a:off x="6187217" y="1057799"/>
            <a:ext cx="5496134" cy="5472687"/>
          </a:xfrm>
        </p:spPr>
        <p:txBody>
          <a:bodyPr>
            <a:normAutofit lnSpcReduction="10000"/>
          </a:bodyPr>
          <a:lstStyle/>
          <a:p>
            <a:pPr>
              <a:lnSpc>
                <a:spcPct val="100000"/>
              </a:lnSpc>
            </a:pPr>
            <a:r>
              <a:rPr lang="en-CA" sz="1400" dirty="0"/>
              <a:t>The Grey Bruce Community Volunteer Income Tax Program (CVITP) continues to be a critical tool in reducing poverty and strengthening income security across the region.</a:t>
            </a:r>
          </a:p>
          <a:p>
            <a:pPr>
              <a:lnSpc>
                <a:spcPct val="100000"/>
              </a:lnSpc>
            </a:pPr>
            <a:r>
              <a:rPr lang="en-US" sz="1400" dirty="0"/>
              <a:t>Free Income Tax clinics where volunteers complete and e-file returns for people with a modest income and a simple tax situation.</a:t>
            </a:r>
          </a:p>
          <a:p>
            <a:pPr>
              <a:lnSpc>
                <a:spcPct val="100000"/>
              </a:lnSpc>
            </a:pPr>
            <a:r>
              <a:rPr lang="en-US" sz="1400" dirty="0"/>
              <a:t>In 2025, eligibility was a modest income of $35,000 for individuals, $45,000 for couples, plus $2,500 for each dependent. This has gone up $5,000/person in 2026. </a:t>
            </a:r>
          </a:p>
          <a:p>
            <a:pPr lvl="0" fontAlgn="base">
              <a:lnSpc>
                <a:spcPct val="100000"/>
              </a:lnSpc>
            </a:pPr>
            <a:r>
              <a:rPr lang="en-CA" sz="1400" dirty="0"/>
              <a:t>17 CVITP registered organizations in Grey Bruce completed 3,368 tax returns ($3,100 average x 3,368 = $10, 440,800) in 2025. </a:t>
            </a:r>
          </a:p>
          <a:p>
            <a:pPr fontAlgn="base">
              <a:lnSpc>
                <a:spcPct val="100000"/>
              </a:lnSpc>
            </a:pPr>
            <a:r>
              <a:rPr lang="en-CA" sz="1400" b="1" dirty="0"/>
              <a:t>$10,440,800 </a:t>
            </a:r>
            <a:r>
              <a:rPr lang="en-CA" sz="1400" dirty="0"/>
              <a:t>was returned to residents in Grey Bruce for the year ending 31 December 2025. (Using an average of $3,100/tax return). </a:t>
            </a:r>
          </a:p>
          <a:p>
            <a:pPr fontAlgn="base">
              <a:lnSpc>
                <a:spcPct val="100000"/>
              </a:lnSpc>
            </a:pPr>
            <a:r>
              <a:rPr lang="en-CA" sz="1400" dirty="0"/>
              <a:t>In addition to refunds and benefits, the program saved local residents an estimated </a:t>
            </a:r>
            <a:r>
              <a:rPr lang="en-CA" sz="1400" b="1" dirty="0"/>
              <a:t>$421,000 </a:t>
            </a:r>
            <a:r>
              <a:rPr lang="en-CA" sz="1400" dirty="0"/>
              <a:t>by providing free tax filing services — money that would otherwise have been spent on paid tax preparers. </a:t>
            </a:r>
          </a:p>
          <a:p>
            <a:pPr fontAlgn="base">
              <a:lnSpc>
                <a:spcPct val="100000"/>
              </a:lnSpc>
            </a:pPr>
            <a:r>
              <a:rPr lang="en-CA" sz="1400" dirty="0"/>
              <a:t>Despite this impact, only a fraction of those eligible are currently accessing the program. In Grey Bruce, an estimated </a:t>
            </a:r>
            <a:r>
              <a:rPr lang="en-CA" sz="1400" b="1" dirty="0"/>
              <a:t>41,400 people qualify</a:t>
            </a:r>
            <a:r>
              <a:rPr lang="en-CA" sz="1400" dirty="0"/>
              <a:t> for CVITP services, highlighting both the scale of need and the opportunity for growth. </a:t>
            </a:r>
            <a:endParaRPr lang="en-US" sz="1500" dirty="0"/>
          </a:p>
        </p:txBody>
      </p:sp>
    </p:spTree>
    <p:extLst>
      <p:ext uri="{BB962C8B-B14F-4D97-AF65-F5344CB8AC3E}">
        <p14:creationId xmlns:p14="http://schemas.microsoft.com/office/powerpoint/2010/main" val="1107436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21208" y="978408"/>
            <a:ext cx="4288536" cy="3364992"/>
          </a:xfrm>
        </p:spPr>
        <p:txBody>
          <a:bodyPr>
            <a:normAutofit/>
          </a:bodyPr>
          <a:lstStyle/>
          <a:p>
            <a:r>
              <a:rPr lang="en-US" dirty="0"/>
              <a:t>Community Volunteer Income Tax Program</a:t>
            </a:r>
          </a:p>
        </p:txBody>
      </p:sp>
      <p:sp>
        <p:nvSpPr>
          <p:cNvPr id="11" name="Rectangle 10">
            <a:extLst>
              <a:ext uri="{FF2B5EF4-FFF2-40B4-BE49-F238E27FC236}">
                <a16:creationId xmlns:a16="http://schemas.microsoft.com/office/drawing/2014/main" id="{A91E908F-EF1E-2FDB-BE4D-3F4C56B2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A2980E-8F82-6B7D-A838-277407403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689B827-4B5B-EF63-C1F0-6322035E04EF}"/>
              </a:ext>
            </a:extLst>
          </p:cNvPr>
          <p:cNvGraphicFramePr>
            <a:graphicFrameLocks noGrp="1"/>
          </p:cNvGraphicFramePr>
          <p:nvPr>
            <p:ph idx="1"/>
            <p:extLst>
              <p:ext uri="{D42A27DB-BD31-4B8C-83A1-F6EECF244321}">
                <p14:modId xmlns:p14="http://schemas.microsoft.com/office/powerpoint/2010/main" val="3904569825"/>
              </p:ext>
            </p:extLst>
          </p:nvPr>
        </p:nvGraphicFramePr>
        <p:xfrm>
          <a:off x="5532120" y="978408"/>
          <a:ext cx="6144768"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7095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21208" y="978408"/>
            <a:ext cx="4288536" cy="3364992"/>
          </a:xfrm>
        </p:spPr>
        <p:txBody>
          <a:bodyPr>
            <a:normAutofit/>
          </a:bodyPr>
          <a:lstStyle/>
          <a:p>
            <a:r>
              <a:rPr lang="en-US" dirty="0"/>
              <a:t>Community Volunteer Income Tax Program</a:t>
            </a:r>
          </a:p>
        </p:txBody>
      </p:sp>
      <p:sp>
        <p:nvSpPr>
          <p:cNvPr id="11" name="Rectangle 10">
            <a:extLst>
              <a:ext uri="{FF2B5EF4-FFF2-40B4-BE49-F238E27FC236}">
                <a16:creationId xmlns:a16="http://schemas.microsoft.com/office/drawing/2014/main" id="{A91E908F-EF1E-2FDB-BE4D-3F4C56B2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A2980E-8F82-6B7D-A838-277407403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208" y="6299535"/>
            <a:ext cx="11155680" cy="464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AF8D7ED-0EAA-6247-FC2A-2BDA0FAB50EE}"/>
              </a:ext>
            </a:extLst>
          </p:cNvPr>
          <p:cNvGraphicFramePr>
            <a:graphicFrameLocks noGrp="1"/>
          </p:cNvGraphicFramePr>
          <p:nvPr>
            <p:ph idx="1"/>
            <p:extLst>
              <p:ext uri="{D42A27DB-BD31-4B8C-83A1-F6EECF244321}">
                <p14:modId xmlns:p14="http://schemas.microsoft.com/office/powerpoint/2010/main" val="1986154066"/>
              </p:ext>
            </p:extLst>
          </p:nvPr>
        </p:nvGraphicFramePr>
        <p:xfrm>
          <a:off x="5532120" y="978408"/>
          <a:ext cx="6144768"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0060652"/>
      </p:ext>
    </p:extLst>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1105</Words>
  <Application>Microsoft Office PowerPoint</Application>
  <PresentationFormat>Widescreen</PresentationFormat>
  <Paragraphs>81</Paragraphs>
  <Slides>4</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Arial</vt:lpstr>
      <vt:lpstr>Bierstadt</vt:lpstr>
      <vt:lpstr>GestaltVTI</vt:lpstr>
      <vt:lpstr>Community Volunteer Income Tax Program</vt:lpstr>
      <vt:lpstr>Community Volunteer Income Tax Program</vt:lpstr>
      <vt:lpstr>Community Volunteer Income Tax Program</vt:lpstr>
      <vt:lpstr>Community Volunteer Income Tax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Jill Umbach</dc:creator>
  <cp:lastModifiedBy>Jill Umbach</cp:lastModifiedBy>
  <cp:revision>3</cp:revision>
  <dcterms:created xsi:type="dcterms:W3CDTF">2026-03-13T14:26:34Z</dcterms:created>
  <dcterms:modified xsi:type="dcterms:W3CDTF">2026-03-13T14:43:54Z</dcterms:modified>
</cp:coreProperties>
</file>