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omments/modernComment_116_EF975821.xml" ContentType="application/vnd.ms-powerpoint.comments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sldIdLst>
    <p:sldId id="256" r:id="rId2"/>
    <p:sldId id="300" r:id="rId3"/>
    <p:sldId id="278" r:id="rId4"/>
    <p:sldId id="292" r:id="rId5"/>
    <p:sldId id="296" r:id="rId6"/>
    <p:sldId id="297" r:id="rId7"/>
    <p:sldId id="298" r:id="rId8"/>
    <p:sldId id="286" r:id="rId9"/>
    <p:sldId id="301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3F3A07D-12CF-590C-6C67-9A6B10811FFD}" name="Kait - Safe 'N Sound" initials="K" userId="S::ieapc@safensoundgreybruce.ca::ba009edc-6d95-4064-9ed1-858eee811e83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9CE404D-9E47-48C3-9C22-2F94435765E1}" v="2" dt="2026-06-18T21:38:30.83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018" autoAdjust="0"/>
    <p:restoredTop sz="94660"/>
  </p:normalViewPr>
  <p:slideViewPr>
    <p:cSldViewPr snapToGrid="0">
      <p:cViewPr varScale="1">
        <p:scale>
          <a:sx n="73" d="100"/>
          <a:sy n="73" d="100"/>
        </p:scale>
        <p:origin x="96" y="72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18" Type="http://schemas.microsoft.com/office/2018/10/relationships/authors" Target="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17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ait Dickinson" userId="6fb5e54547b3daaf" providerId="LiveId" clId="{302DF7FE-920D-4B5D-9345-6965A1B19927}"/>
    <pc:docChg chg="custSel addSld delSld modSld delMainMaster">
      <pc:chgData name="Kait Dickinson" userId="6fb5e54547b3daaf" providerId="LiveId" clId="{302DF7FE-920D-4B5D-9345-6965A1B19927}" dt="2026-06-18T21:38:30.834" v="8"/>
      <pc:docMkLst>
        <pc:docMk/>
      </pc:docMkLst>
      <pc:sldChg chg="del">
        <pc:chgData name="Kait Dickinson" userId="6fb5e54547b3daaf" providerId="LiveId" clId="{302DF7FE-920D-4B5D-9345-6965A1B19927}" dt="2026-06-18T21:35:42.251" v="0" actId="47"/>
        <pc:sldMkLst>
          <pc:docMk/>
          <pc:sldMk cId="2410565568" sldId="299"/>
        </pc:sldMkLst>
      </pc:sldChg>
      <pc:sldChg chg="addSp delSp modSp new mod setBg">
        <pc:chgData name="Kait Dickinson" userId="6fb5e54547b3daaf" providerId="LiveId" clId="{302DF7FE-920D-4B5D-9345-6965A1B19927}" dt="2026-06-18T21:38:30.834" v="8"/>
        <pc:sldMkLst>
          <pc:docMk/>
          <pc:sldMk cId="2355213087" sldId="301"/>
        </pc:sldMkLst>
        <pc:spChg chg="del">
          <ac:chgData name="Kait Dickinson" userId="6fb5e54547b3daaf" providerId="LiveId" clId="{302DF7FE-920D-4B5D-9345-6965A1B19927}" dt="2026-06-18T21:37:57.118" v="3" actId="478"/>
          <ac:spMkLst>
            <pc:docMk/>
            <pc:sldMk cId="2355213087" sldId="301"/>
            <ac:spMk id="2" creationId="{EBDA4ECC-5A16-EE8B-0798-AAD1C267EDC0}"/>
          </ac:spMkLst>
        </pc:spChg>
        <pc:picChg chg="add mod">
          <ac:chgData name="Kait Dickinson" userId="6fb5e54547b3daaf" providerId="LiveId" clId="{302DF7FE-920D-4B5D-9345-6965A1B19927}" dt="2026-06-18T21:38:09.047" v="6" actId="1076"/>
          <ac:picMkLst>
            <pc:docMk/>
            <pc:sldMk cId="2355213087" sldId="301"/>
            <ac:picMk id="4" creationId="{869A303D-728E-53AD-B23C-762230D848E5}"/>
          </ac:picMkLst>
        </pc:picChg>
      </pc:sldChg>
      <pc:sldMasterChg chg="del delSldLayout">
        <pc:chgData name="Kait Dickinson" userId="6fb5e54547b3daaf" providerId="LiveId" clId="{302DF7FE-920D-4B5D-9345-6965A1B19927}" dt="2026-06-18T21:35:42.251" v="0" actId="47"/>
        <pc:sldMasterMkLst>
          <pc:docMk/>
          <pc:sldMasterMk cId="3634576751" sldId="2147483648"/>
        </pc:sldMasterMkLst>
        <pc:sldLayoutChg chg="del">
          <pc:chgData name="Kait Dickinson" userId="6fb5e54547b3daaf" providerId="LiveId" clId="{302DF7FE-920D-4B5D-9345-6965A1B19927}" dt="2026-06-18T21:35:42.251" v="0" actId="47"/>
          <pc:sldLayoutMkLst>
            <pc:docMk/>
            <pc:sldMasterMk cId="3634576751" sldId="2147483648"/>
            <pc:sldLayoutMk cId="2180965290" sldId="2147483649"/>
          </pc:sldLayoutMkLst>
        </pc:sldLayoutChg>
        <pc:sldLayoutChg chg="del">
          <pc:chgData name="Kait Dickinson" userId="6fb5e54547b3daaf" providerId="LiveId" clId="{302DF7FE-920D-4B5D-9345-6965A1B19927}" dt="2026-06-18T21:35:42.251" v="0" actId="47"/>
          <pc:sldLayoutMkLst>
            <pc:docMk/>
            <pc:sldMasterMk cId="3634576751" sldId="2147483648"/>
            <pc:sldLayoutMk cId="431934919" sldId="2147483650"/>
          </pc:sldLayoutMkLst>
        </pc:sldLayoutChg>
        <pc:sldLayoutChg chg="del">
          <pc:chgData name="Kait Dickinson" userId="6fb5e54547b3daaf" providerId="LiveId" clId="{302DF7FE-920D-4B5D-9345-6965A1B19927}" dt="2026-06-18T21:35:42.251" v="0" actId="47"/>
          <pc:sldLayoutMkLst>
            <pc:docMk/>
            <pc:sldMasterMk cId="3634576751" sldId="2147483648"/>
            <pc:sldLayoutMk cId="72211941" sldId="2147483651"/>
          </pc:sldLayoutMkLst>
        </pc:sldLayoutChg>
        <pc:sldLayoutChg chg="del">
          <pc:chgData name="Kait Dickinson" userId="6fb5e54547b3daaf" providerId="LiveId" clId="{302DF7FE-920D-4B5D-9345-6965A1B19927}" dt="2026-06-18T21:35:42.251" v="0" actId="47"/>
          <pc:sldLayoutMkLst>
            <pc:docMk/>
            <pc:sldMasterMk cId="3634576751" sldId="2147483648"/>
            <pc:sldLayoutMk cId="396078921" sldId="2147483652"/>
          </pc:sldLayoutMkLst>
        </pc:sldLayoutChg>
        <pc:sldLayoutChg chg="del">
          <pc:chgData name="Kait Dickinson" userId="6fb5e54547b3daaf" providerId="LiveId" clId="{302DF7FE-920D-4B5D-9345-6965A1B19927}" dt="2026-06-18T21:35:42.251" v="0" actId="47"/>
          <pc:sldLayoutMkLst>
            <pc:docMk/>
            <pc:sldMasterMk cId="3634576751" sldId="2147483648"/>
            <pc:sldLayoutMk cId="1393969986" sldId="2147483653"/>
          </pc:sldLayoutMkLst>
        </pc:sldLayoutChg>
        <pc:sldLayoutChg chg="del">
          <pc:chgData name="Kait Dickinson" userId="6fb5e54547b3daaf" providerId="LiveId" clId="{302DF7FE-920D-4B5D-9345-6965A1B19927}" dt="2026-06-18T21:35:42.251" v="0" actId="47"/>
          <pc:sldLayoutMkLst>
            <pc:docMk/>
            <pc:sldMasterMk cId="3634576751" sldId="2147483648"/>
            <pc:sldLayoutMk cId="2091733865" sldId="2147483654"/>
          </pc:sldLayoutMkLst>
        </pc:sldLayoutChg>
        <pc:sldLayoutChg chg="del">
          <pc:chgData name="Kait Dickinson" userId="6fb5e54547b3daaf" providerId="LiveId" clId="{302DF7FE-920D-4B5D-9345-6965A1B19927}" dt="2026-06-18T21:35:42.251" v="0" actId="47"/>
          <pc:sldLayoutMkLst>
            <pc:docMk/>
            <pc:sldMasterMk cId="3634576751" sldId="2147483648"/>
            <pc:sldLayoutMk cId="3424451203" sldId="2147483655"/>
          </pc:sldLayoutMkLst>
        </pc:sldLayoutChg>
        <pc:sldLayoutChg chg="del">
          <pc:chgData name="Kait Dickinson" userId="6fb5e54547b3daaf" providerId="LiveId" clId="{302DF7FE-920D-4B5D-9345-6965A1B19927}" dt="2026-06-18T21:35:42.251" v="0" actId="47"/>
          <pc:sldLayoutMkLst>
            <pc:docMk/>
            <pc:sldMasterMk cId="3634576751" sldId="2147483648"/>
            <pc:sldLayoutMk cId="2792119646" sldId="2147483656"/>
          </pc:sldLayoutMkLst>
        </pc:sldLayoutChg>
        <pc:sldLayoutChg chg="del">
          <pc:chgData name="Kait Dickinson" userId="6fb5e54547b3daaf" providerId="LiveId" clId="{302DF7FE-920D-4B5D-9345-6965A1B19927}" dt="2026-06-18T21:35:42.251" v="0" actId="47"/>
          <pc:sldLayoutMkLst>
            <pc:docMk/>
            <pc:sldMasterMk cId="3634576751" sldId="2147483648"/>
            <pc:sldLayoutMk cId="247051208" sldId="2147483657"/>
          </pc:sldLayoutMkLst>
        </pc:sldLayoutChg>
        <pc:sldLayoutChg chg="del">
          <pc:chgData name="Kait Dickinson" userId="6fb5e54547b3daaf" providerId="LiveId" clId="{302DF7FE-920D-4B5D-9345-6965A1B19927}" dt="2026-06-18T21:35:42.251" v="0" actId="47"/>
          <pc:sldLayoutMkLst>
            <pc:docMk/>
            <pc:sldMasterMk cId="3634576751" sldId="2147483648"/>
            <pc:sldLayoutMk cId="956587940" sldId="2147483658"/>
          </pc:sldLayoutMkLst>
        </pc:sldLayoutChg>
        <pc:sldLayoutChg chg="del">
          <pc:chgData name="Kait Dickinson" userId="6fb5e54547b3daaf" providerId="LiveId" clId="{302DF7FE-920D-4B5D-9345-6965A1B19927}" dt="2026-06-18T21:35:42.251" v="0" actId="47"/>
          <pc:sldLayoutMkLst>
            <pc:docMk/>
            <pc:sldMasterMk cId="3634576751" sldId="2147483648"/>
            <pc:sldLayoutMk cId="2550396025" sldId="2147483659"/>
          </pc:sldLayoutMkLst>
        </pc:sldLayoutChg>
      </pc:sldMasterChg>
    </pc:docChg>
  </pc:docChgLst>
</pc:chgInfo>
</file>

<file path=ppt/comments/modernComment_116_EF975821.xml><?xml version="1.0" encoding="utf-8"?>
<p188:cmLst xmlns:a="http://schemas.openxmlformats.org/drawingml/2006/main" xmlns:r="http://schemas.openxmlformats.org/officeDocument/2006/relationships" xmlns:p188="http://schemas.microsoft.com/office/powerpoint/2018/8/main">
  <p188:cm id="{46624FC3-9F53-4E21-B202-379C8E029232}" authorId="{03F3A07D-12CF-590C-6C67-9A6B10811FFD}" created="2025-05-20T19:28:48.922">
    <ac:deMkLst xmlns:ac="http://schemas.microsoft.com/office/drawing/2013/main/command">
      <pc:docMk xmlns:pc="http://schemas.microsoft.com/office/powerpoint/2013/main/command"/>
      <pc:sldMk xmlns:pc="http://schemas.microsoft.com/office/powerpoint/2013/main/command" cId="4019673121" sldId="278"/>
      <ac:spMk id="5" creationId="{04DC33F3-033E-EDBE-5F41-4F2E22128BCF}"/>
    </ac:deMkLst>
    <p188:replyLst/>
    <p188:txBody>
      <a:bodyPr/>
      <a:lstStyle/>
      <a:p>
        <a:r>
          <a:rPr lang="en-CA"/>
          <a:t>Rural vs. urban
Transportation
</a:t>
        </a:r>
      </a:p>
    </p188:txBody>
  </p188:cm>
  <p188:cm id="{27A34012-E728-44A1-9086-F3151E91968A}" authorId="{03F3A07D-12CF-590C-6C67-9A6B10811FFD}" created="2025-05-20T19:30:13.185">
    <ac:deMkLst xmlns:ac="http://schemas.microsoft.com/office/drawing/2013/main/command">
      <pc:docMk xmlns:pc="http://schemas.microsoft.com/office/powerpoint/2013/main/command"/>
      <pc:sldMk xmlns:pc="http://schemas.microsoft.com/office/powerpoint/2013/main/command" cId="4019673121" sldId="278"/>
      <ac:spMk id="6" creationId="{21F03B00-0946-24A1-40F5-232E16006A31}"/>
    </ac:deMkLst>
    <p188:txBody>
      <a:bodyPr/>
      <a:lstStyle/>
      <a:p>
        <a:r>
          <a:rPr lang="en-CA"/>
          <a:t>	Racism
	Classism
	Homophobia/transphobia
	Ageism
	Stigmas around substance use
	Internalized stigma
Feeling undeserving of care
Feeling they can’t be helped or “It’s too late”</a:t>
        </a:r>
      </a:p>
    </p188:txBody>
  </p188:cm>
  <p188:cm id="{2C08D86F-DDE4-4EE9-8046-2A0B4E978D61}" authorId="{03F3A07D-12CF-590C-6C67-9A6B10811FFD}" created="2025-05-20T19:30:41.486">
    <ac:deMkLst xmlns:ac="http://schemas.microsoft.com/office/drawing/2013/main/command">
      <pc:docMk xmlns:pc="http://schemas.microsoft.com/office/powerpoint/2013/main/command"/>
      <pc:sldMk xmlns:pc="http://schemas.microsoft.com/office/powerpoint/2013/main/command" cId="4019673121" sldId="278"/>
      <ac:spMk id="7" creationId="{CA5874E2-5C1E-32C8-977C-780B4F0A7B1A}"/>
    </ac:deMkLst>
    <p188:txBody>
      <a:bodyPr/>
      <a:lstStyle/>
      <a:p>
        <a:r>
          <a:rPr lang="en-CA"/>
          <a:t>	Indigenous cultural practices not prioritized or respected
	Different dialects/ability to codeswitch </a:t>
        </a:r>
      </a:p>
    </p188:txBody>
  </p188:cm>
  <p188:cm id="{F64287AD-1211-4F0D-89B1-CE0071314DBC}" authorId="{03F3A07D-12CF-590C-6C67-9A6B10811FFD}" created="2025-05-20T19:31:02.066">
    <ac:deMkLst xmlns:ac="http://schemas.microsoft.com/office/drawing/2013/main/command">
      <pc:docMk xmlns:pc="http://schemas.microsoft.com/office/powerpoint/2013/main/command"/>
      <pc:sldMk xmlns:pc="http://schemas.microsoft.com/office/powerpoint/2013/main/command" cId="4019673121" sldId="278"/>
      <ac:spMk id="8" creationId="{050998AF-47CA-E2F7-9487-93B5E6355FB6}"/>
    </ac:deMkLst>
    <p188:txBody>
      <a:bodyPr/>
      <a:lstStyle/>
      <a:p>
        <a:r>
          <a:rPr lang="en-CA"/>
          <a:t>•	Food, shelter, time, personal belongings, substance dependence (nicotine, opioids, etc.)</a:t>
        </a:r>
      </a:p>
    </p188:txBody>
  </p188:cm>
  <p188:cm id="{19CFE5EC-4ACF-4BAD-B563-D4FB1D69340F}" authorId="{03F3A07D-12CF-590C-6C67-9A6B10811FFD}" created="2025-05-20T19:50:02.222">
    <ac:deMkLst xmlns:ac="http://schemas.microsoft.com/office/drawing/2013/main/command">
      <pc:docMk xmlns:pc="http://schemas.microsoft.com/office/powerpoint/2013/main/command"/>
      <pc:sldMk xmlns:pc="http://schemas.microsoft.com/office/powerpoint/2013/main/command" cId="4019673121" sldId="278"/>
      <ac:spMk id="9" creationId="{FBBCC2D2-1D85-9404-7508-A7353D33E575}"/>
    </ac:deMkLst>
    <p188:txBody>
      <a:bodyPr/>
      <a:lstStyle/>
      <a:p>
        <a:r>
          <a:rPr lang="en-CA"/>
          <a:t>•	Financial resources
•	Health Literacy and system navigation
•	Health insurance
•	Support from family/friends/community
•	Communication skills
•	Mental Health Support
•	Primary healthcare provider
•	Contact information (phone number/e-mail)
•	Somewhere to go to get well
</a:t>
        </a:r>
      </a:p>
    </p188:txBody>
  </p188:cm>
</p188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824037-4EEB-4363-8133-DE09960C2A35}" type="datetimeFigureOut">
              <a:rPr lang="en-CA" smtClean="0"/>
              <a:t>2026-06-18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7D7F2F5-24D1-44F5-9C74-C8241810216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9755447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A0631ED-E5E7-4CAC-A4FA-207EA4D369B1}" type="slidenum">
              <a:rPr kumimoji="0" lang="en-CA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CA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5014506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CA" dirty="0"/>
              <a:t>And Indigenous people make up a disproportional number of homeless individuals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A0631ED-E5E7-4CAC-A4FA-207EA4D369B1}" type="slidenum">
              <a:rPr kumimoji="0" lang="en-CA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CA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6715988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CA" dirty="0"/>
              <a:t>Geographic:</a:t>
            </a:r>
          </a:p>
          <a:p>
            <a:r>
              <a:rPr lang="en-CA" sz="1800" dirty="0">
                <a:effectLst/>
                <a:latin typeface="Segoe UI" panose="020B0502040204020203" pitchFamily="34" charset="0"/>
              </a:rPr>
              <a:t>Rurality</a:t>
            </a:r>
            <a:br>
              <a:rPr lang="en-CA" sz="1800" dirty="0">
                <a:effectLst/>
                <a:latin typeface="Segoe UI" panose="020B0502040204020203" pitchFamily="34" charset="0"/>
              </a:rPr>
            </a:br>
            <a:r>
              <a:rPr lang="en-CA" sz="1800" dirty="0">
                <a:effectLst/>
                <a:latin typeface="Segoe UI" panose="020B0502040204020203" pitchFamily="34" charset="0"/>
              </a:rPr>
              <a:t>Transportation</a:t>
            </a:r>
          </a:p>
          <a:p>
            <a:endParaRPr lang="en-CA" sz="1800" dirty="0">
              <a:effectLst/>
              <a:latin typeface="Segoe UI" panose="020B0502040204020203" pitchFamily="34" charset="0"/>
            </a:endParaRPr>
          </a:p>
          <a:p>
            <a:r>
              <a:rPr lang="en-CA" dirty="0"/>
              <a:t>Discrimination/Stigma:</a:t>
            </a:r>
          </a:p>
          <a:p>
            <a:pPr>
              <a:buNone/>
            </a:pPr>
            <a:r>
              <a:rPr lang="en-US" sz="1800" dirty="0">
                <a:effectLst/>
                <a:latin typeface="Segoe UI" panose="020B0502040204020203" pitchFamily="34" charset="0"/>
              </a:rPr>
              <a:t>-Racism</a:t>
            </a:r>
            <a:endParaRPr lang="en-US" sz="1800" dirty="0">
              <a:effectLst/>
              <a:latin typeface="Arial" panose="020B0604020202020204" pitchFamily="34" charset="0"/>
            </a:endParaRPr>
          </a:p>
          <a:p>
            <a:pPr>
              <a:buNone/>
            </a:pPr>
            <a:r>
              <a:rPr lang="en-US" sz="1800" dirty="0">
                <a:effectLst/>
                <a:latin typeface="Segoe UI" panose="020B0502040204020203" pitchFamily="34" charset="0"/>
              </a:rPr>
              <a:t>-Classism</a:t>
            </a:r>
            <a:endParaRPr lang="en-US" sz="1800" dirty="0">
              <a:effectLst/>
              <a:latin typeface="Arial" panose="020B0604020202020204" pitchFamily="34" charset="0"/>
            </a:endParaRPr>
          </a:p>
          <a:p>
            <a:pPr>
              <a:buNone/>
            </a:pPr>
            <a:r>
              <a:rPr lang="en-US" sz="1800" dirty="0">
                <a:effectLst/>
                <a:latin typeface="Segoe UI" panose="020B0502040204020203" pitchFamily="34" charset="0"/>
              </a:rPr>
              <a:t>-Homophobia/transphobia</a:t>
            </a:r>
            <a:endParaRPr lang="en-US" sz="1800" dirty="0">
              <a:effectLst/>
              <a:latin typeface="Arial" panose="020B0604020202020204" pitchFamily="34" charset="0"/>
            </a:endParaRPr>
          </a:p>
          <a:p>
            <a:pPr>
              <a:buNone/>
            </a:pPr>
            <a:r>
              <a:rPr lang="en-US" sz="1800" dirty="0">
                <a:effectLst/>
                <a:latin typeface="Segoe UI" panose="020B0502040204020203" pitchFamily="34" charset="0"/>
              </a:rPr>
              <a:t>-Ageism</a:t>
            </a:r>
            <a:endParaRPr lang="en-US" sz="1800" dirty="0">
              <a:effectLst/>
              <a:latin typeface="Arial" panose="020B0604020202020204" pitchFamily="34" charset="0"/>
            </a:endParaRPr>
          </a:p>
          <a:p>
            <a:pPr>
              <a:buNone/>
            </a:pPr>
            <a:r>
              <a:rPr lang="en-US" sz="1800" dirty="0">
                <a:effectLst/>
                <a:latin typeface="Segoe UI" panose="020B0502040204020203" pitchFamily="34" charset="0"/>
              </a:rPr>
              <a:t>-Stigmas around substance use</a:t>
            </a:r>
            <a:endParaRPr lang="en-US" sz="1800" dirty="0">
              <a:effectLst/>
              <a:latin typeface="Arial" panose="020B0604020202020204" pitchFamily="34" charset="0"/>
            </a:endParaRPr>
          </a:p>
          <a:p>
            <a:r>
              <a:rPr lang="en-US" sz="1800" dirty="0">
                <a:effectLst/>
                <a:latin typeface="Segoe UI" panose="020B0502040204020203" pitchFamily="34" charset="0"/>
              </a:rPr>
              <a:t>-Internalized stigma</a:t>
            </a:r>
            <a:br>
              <a:rPr lang="en-US" sz="1800" dirty="0">
                <a:effectLst/>
                <a:latin typeface="Segoe UI" panose="020B0502040204020203" pitchFamily="34" charset="0"/>
              </a:rPr>
            </a:br>
            <a:r>
              <a:rPr lang="en-US" sz="1800" dirty="0">
                <a:effectLst/>
                <a:latin typeface="Segoe UI" panose="020B0502040204020203" pitchFamily="34" charset="0"/>
              </a:rPr>
              <a:t>Feeling undeserving of care</a:t>
            </a:r>
            <a:br>
              <a:rPr lang="en-US" sz="1800" dirty="0">
                <a:effectLst/>
                <a:latin typeface="Segoe UI" panose="020B0502040204020203" pitchFamily="34" charset="0"/>
              </a:rPr>
            </a:br>
            <a:r>
              <a:rPr lang="en-US" sz="1800" dirty="0">
                <a:effectLst/>
                <a:latin typeface="Segoe UI" panose="020B0502040204020203" pitchFamily="34" charset="0"/>
              </a:rPr>
              <a:t>Feeling they can’t be helped or “It’s too late”</a:t>
            </a:r>
            <a:endParaRPr lang="en-US" sz="1800" dirty="0">
              <a:effectLst/>
              <a:latin typeface="Arial" panose="020B0604020202020204" pitchFamily="34" charset="0"/>
            </a:endParaRPr>
          </a:p>
          <a:p>
            <a:endParaRPr lang="en-CA" dirty="0"/>
          </a:p>
          <a:p>
            <a:endParaRPr lang="en-CA" dirty="0"/>
          </a:p>
          <a:p>
            <a:pPr>
              <a:buNone/>
            </a:pPr>
            <a:r>
              <a:rPr lang="en-CA" dirty="0"/>
              <a:t>Cultural/Language Barriers:</a:t>
            </a:r>
            <a:endParaRPr lang="en-US" sz="1800" dirty="0">
              <a:effectLst/>
              <a:latin typeface="Segoe UI" panose="020B0502040204020203" pitchFamily="34" charset="0"/>
            </a:endParaRPr>
          </a:p>
          <a:p>
            <a:pPr>
              <a:buNone/>
            </a:pPr>
            <a:r>
              <a:rPr lang="en-US" sz="1800" dirty="0">
                <a:effectLst/>
                <a:latin typeface="Segoe UI" panose="020B0502040204020203" pitchFamily="34" charset="0"/>
              </a:rPr>
              <a:t>-Indigenous cultural practices, histories, knowledge and healing are not prioritized or respected</a:t>
            </a:r>
          </a:p>
          <a:p>
            <a:pPr>
              <a:buNone/>
            </a:pPr>
            <a:r>
              <a:rPr lang="en-US" sz="1800" dirty="0">
                <a:effectLst/>
                <a:latin typeface="Segoe UI" panose="020B0502040204020203" pitchFamily="34" charset="0"/>
              </a:rPr>
              <a:t>-Mistrust of Western Medicine</a:t>
            </a:r>
            <a:endParaRPr lang="en-US" sz="1800" dirty="0">
              <a:effectLst/>
              <a:latin typeface="Arial" panose="020B0604020202020204" pitchFamily="34" charset="0"/>
            </a:endParaRPr>
          </a:p>
          <a:p>
            <a:r>
              <a:rPr lang="en-US" sz="1800" dirty="0">
                <a:effectLst/>
                <a:latin typeface="Segoe UI" panose="020B0502040204020203" pitchFamily="34" charset="0"/>
              </a:rPr>
              <a:t>-Different dialects/ability to codeswitch </a:t>
            </a:r>
            <a:endParaRPr lang="en-US" sz="1800" dirty="0">
              <a:effectLst/>
              <a:latin typeface="Arial" panose="020B0604020202020204" pitchFamily="34" charset="0"/>
            </a:endParaRPr>
          </a:p>
          <a:p>
            <a:endParaRPr lang="en-CA" dirty="0"/>
          </a:p>
          <a:p>
            <a:endParaRPr lang="en-CA" dirty="0"/>
          </a:p>
          <a:p>
            <a:r>
              <a:rPr lang="en-CA" dirty="0"/>
              <a:t>Competing Priorities:</a:t>
            </a:r>
          </a:p>
          <a:p>
            <a:r>
              <a:rPr lang="en-US" sz="1800" dirty="0">
                <a:effectLst/>
                <a:latin typeface="Segoe UI" panose="020B0502040204020203" pitchFamily="34" charset="0"/>
              </a:rPr>
              <a:t>Food, shelter, time, personal belongings, substance dependence </a:t>
            </a:r>
            <a:endParaRPr lang="en-CA" dirty="0"/>
          </a:p>
          <a:p>
            <a:endParaRPr lang="en-CA" dirty="0"/>
          </a:p>
          <a:p>
            <a:r>
              <a:rPr lang="en-CA" dirty="0"/>
              <a:t>Less personal resources:</a:t>
            </a:r>
          </a:p>
          <a:p>
            <a:r>
              <a:rPr lang="en-US" sz="1800" dirty="0">
                <a:effectLst/>
                <a:latin typeface="Segoe UI" panose="020B0502040204020203" pitchFamily="34" charset="0"/>
              </a:rPr>
              <a:t>-Financial resources</a:t>
            </a:r>
            <a:br>
              <a:rPr lang="en-US" sz="1800" dirty="0">
                <a:effectLst/>
                <a:latin typeface="Segoe UI" panose="020B0502040204020203" pitchFamily="34" charset="0"/>
              </a:rPr>
            </a:br>
            <a:r>
              <a:rPr lang="en-US" sz="1800" dirty="0">
                <a:effectLst/>
                <a:latin typeface="Segoe UI" panose="020B0502040204020203" pitchFamily="34" charset="0"/>
              </a:rPr>
              <a:t>•Health Literacy and system navigation</a:t>
            </a:r>
            <a:br>
              <a:rPr lang="en-US" sz="1800" dirty="0">
                <a:effectLst/>
                <a:latin typeface="Segoe UI" panose="020B0502040204020203" pitchFamily="34" charset="0"/>
              </a:rPr>
            </a:br>
            <a:r>
              <a:rPr lang="en-US" sz="1800" dirty="0">
                <a:effectLst/>
                <a:latin typeface="Segoe UI" panose="020B0502040204020203" pitchFamily="34" charset="0"/>
              </a:rPr>
              <a:t>•Health insurance</a:t>
            </a:r>
            <a:br>
              <a:rPr lang="en-US" sz="1800" dirty="0">
                <a:effectLst/>
                <a:latin typeface="Segoe UI" panose="020B0502040204020203" pitchFamily="34" charset="0"/>
              </a:rPr>
            </a:br>
            <a:r>
              <a:rPr lang="en-US" sz="1800" dirty="0">
                <a:effectLst/>
                <a:latin typeface="Segoe UI" panose="020B0502040204020203" pitchFamily="34" charset="0"/>
              </a:rPr>
              <a:t>•Support from family/friends/community</a:t>
            </a:r>
            <a:br>
              <a:rPr lang="en-US" sz="1800" dirty="0">
                <a:effectLst/>
                <a:latin typeface="Segoe UI" panose="020B0502040204020203" pitchFamily="34" charset="0"/>
              </a:rPr>
            </a:br>
            <a:r>
              <a:rPr lang="en-US" sz="1800" dirty="0">
                <a:effectLst/>
                <a:latin typeface="Segoe UI" panose="020B0502040204020203" pitchFamily="34" charset="0"/>
              </a:rPr>
              <a:t>•Communication skills</a:t>
            </a:r>
            <a:br>
              <a:rPr lang="en-US" sz="1800" dirty="0">
                <a:effectLst/>
                <a:latin typeface="Segoe UI" panose="020B0502040204020203" pitchFamily="34" charset="0"/>
              </a:rPr>
            </a:br>
            <a:r>
              <a:rPr lang="en-US" sz="1800" dirty="0">
                <a:effectLst/>
                <a:latin typeface="Segoe UI" panose="020B0502040204020203" pitchFamily="34" charset="0"/>
              </a:rPr>
              <a:t>•Mental Health Support</a:t>
            </a:r>
            <a:br>
              <a:rPr lang="en-US" sz="1800" dirty="0">
                <a:effectLst/>
                <a:latin typeface="Segoe UI" panose="020B0502040204020203" pitchFamily="34" charset="0"/>
              </a:rPr>
            </a:br>
            <a:r>
              <a:rPr lang="en-US" sz="1800" dirty="0">
                <a:effectLst/>
                <a:latin typeface="Segoe UI" panose="020B0502040204020203" pitchFamily="34" charset="0"/>
              </a:rPr>
              <a:t>•Primary healthcare provider</a:t>
            </a:r>
            <a:br>
              <a:rPr lang="en-US" sz="1800" dirty="0">
                <a:effectLst/>
                <a:latin typeface="Segoe UI" panose="020B0502040204020203" pitchFamily="34" charset="0"/>
              </a:rPr>
            </a:br>
            <a:r>
              <a:rPr lang="en-US" sz="1800" dirty="0">
                <a:effectLst/>
                <a:latin typeface="Segoe UI" panose="020B0502040204020203" pitchFamily="34" charset="0"/>
              </a:rPr>
              <a:t>•Contact information (phone number/e-mail)</a:t>
            </a:r>
            <a:br>
              <a:rPr lang="en-US" sz="1800" dirty="0">
                <a:effectLst/>
                <a:latin typeface="Segoe UI" panose="020B0502040204020203" pitchFamily="34" charset="0"/>
              </a:rPr>
            </a:br>
            <a:r>
              <a:rPr lang="en-US" sz="1800" dirty="0">
                <a:effectLst/>
                <a:latin typeface="Segoe UI" panose="020B0502040204020203" pitchFamily="34" charset="0"/>
              </a:rPr>
              <a:t>•Somewhere to go to get well</a:t>
            </a:r>
            <a:endParaRPr lang="en-CA" dirty="0"/>
          </a:p>
          <a:p>
            <a:endParaRPr lang="en-CA" dirty="0"/>
          </a:p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A0631ED-E5E7-4CAC-A4FA-207EA4D369B1}" type="slidenum">
              <a:rPr lang="en-CA" smtClean="0"/>
              <a:t>3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47715592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Tx/>
              <a:buChar char="-"/>
            </a:pPr>
            <a:r>
              <a:rPr lang="en-CA" dirty="0"/>
              <a:t>Physical support – ppl leaving stuff in my office to go to appointments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A0631ED-E5E7-4CAC-A4FA-207EA4D369B1}" type="slidenum">
              <a:rPr kumimoji="0" lang="en-CA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CA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6917263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CA" dirty="0"/>
              <a:t>2 Weak to Strong</a:t>
            </a:r>
          </a:p>
          <a:p>
            <a:r>
              <a:rPr lang="en-CA" dirty="0"/>
              <a:t>3 Okay to Strong</a:t>
            </a:r>
          </a:p>
          <a:p>
            <a:r>
              <a:rPr lang="en-CA" dirty="0"/>
              <a:t>2 Weak to Okay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A53BE1C-5BE4-4E04-A65C-CD1BF5D031C5}" type="slidenum">
              <a:rPr kumimoji="0" lang="en-CA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CA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704779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dirty="0"/>
              <a:t>6/18/2026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282863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9C37B-1D36-470B-8223-D6C91242EC14}" type="datetimeFigureOut">
              <a:rPr lang="en-US" dirty="0"/>
              <a:t>6/18/2026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60417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6F52A-A82B-47A2-A83A-8C4C91F2D59F}" type="datetimeFigureOut">
              <a:rPr lang="en-US" dirty="0"/>
              <a:t>6/18/2026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89982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0A7B3-6521-4DCA-87E5-044747A908C1}" type="datetimeFigureOut">
              <a:rPr lang="en-US" dirty="0"/>
              <a:t>6/18/2026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8910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dirty="0"/>
              <a:t>6/18/2026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719283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1019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270247" cy="31019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34690-1557-4C89-A502-4959FE7FAD70}" type="datetimeFigureOut">
              <a:rPr lang="en-US" dirty="0"/>
              <a:t>6/18/2026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32759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D4976-E339-4826-83B7-FBD03F55ECF8}" type="datetimeFigureOut">
              <a:rPr lang="en-US" dirty="0"/>
              <a:t>6/18/2026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12338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37C31-9E7A-4F99-8774-A0E530DE1A42}" type="datetimeFigureOut">
              <a:rPr lang="en-US" dirty="0"/>
              <a:t>6/18/2026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88457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8504F-A551-4DE0-9316-4DCD1D8CC752}" type="datetimeFigureOut">
              <a:rPr lang="en-US" dirty="0"/>
              <a:t>6/18/2026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96410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dirty="0"/>
              <a:t>6/18/2026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67503" cy="320040"/>
          </a:xfrm>
        </p:spPr>
        <p:txBody>
          <a:bodyPr/>
          <a:lstStyle>
            <a:lvl1pPr>
              <a:defRPr>
                <a:solidFill>
                  <a:srgbClr val="FFFFFF">
                    <a:alpha val="69804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99535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90000"/>
                  </a:srgbClr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1160EA64-D806-43AC-9DF2-F8C432F32B4C}" type="datetimeFigureOut">
              <a:rPr lang="en-US" dirty="0"/>
              <a:pPr/>
              <a:t>6/18/2026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8523" y="6236208"/>
            <a:ext cx="5103729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47075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31136" y="964692"/>
            <a:ext cx="7729728" cy="1188720"/>
          </a:xfrm>
          <a:prstGeom prst="rect">
            <a:avLst/>
          </a:prstGeom>
          <a:solidFill>
            <a:schemeClr val="bg1"/>
          </a:solidFill>
          <a:ln w="317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1160EA64-D806-43AC-9DF2-F8C432F32B4C}" type="datetimeFigureOut">
              <a:rPr lang="en-US" dirty="0"/>
              <a:t>6/18/2026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83986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microsoft.com/office/2018/10/relationships/comments" Target="../comments/modernComment_116_EF97582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4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emf"/><Relationship Id="rId5" Type="http://schemas.openxmlformats.org/officeDocument/2006/relationships/image" Target="../media/image9.emf"/><Relationship Id="rId4" Type="http://schemas.openxmlformats.org/officeDocument/2006/relationships/image" Target="../media/image8.emf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6.xml"/><Relationship Id="rId5" Type="http://schemas.openxmlformats.org/officeDocument/2006/relationships/hyperlink" Target="http://www.safensoundgreybruce.ca/palliativecare" TargetMode="External"/><Relationship Id="rId4" Type="http://schemas.openxmlformats.org/officeDocument/2006/relationships/hyperlink" Target="mailto:ieapc@safensoundgreybruce.ca" TargetMode="Externa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605E87-2AAC-2A4F-87D3-39D9714ABEE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00200" y="824813"/>
            <a:ext cx="8991600" cy="1645920"/>
          </a:xfrm>
        </p:spPr>
        <p:txBody>
          <a:bodyPr/>
          <a:lstStyle/>
          <a:p>
            <a:r>
              <a:rPr lang="en-CA" dirty="0"/>
              <a:t>Improving Equity in Access to Palliative Care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0036496-DFBF-25BA-AB4C-4DEE83F60BF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695194" y="2809053"/>
            <a:ext cx="6801612" cy="1239894"/>
          </a:xfrm>
        </p:spPr>
        <p:txBody>
          <a:bodyPr/>
          <a:lstStyle/>
          <a:p>
            <a:r>
              <a:rPr lang="en-CA" dirty="0"/>
              <a:t>A Community Partnership through the OHT</a:t>
            </a:r>
          </a:p>
          <a:p>
            <a:r>
              <a:rPr lang="en-CA" dirty="0"/>
              <a:t>Funded by Healthcare Excellence Canada and the Canadian Partnership Against Cancer (the Partnership)</a:t>
            </a:r>
          </a:p>
        </p:txBody>
      </p:sp>
      <p:pic>
        <p:nvPicPr>
          <p:cNvPr id="7" name="Picture 6" descr="A black text on a white background&#10;&#10;AI-generated content may be incorrect.">
            <a:extLst>
              <a:ext uri="{FF2B5EF4-FFF2-40B4-BE49-F238E27FC236}">
                <a16:creationId xmlns:a16="http://schemas.microsoft.com/office/drawing/2014/main" id="{D8C86DBD-E5D8-D256-BA33-88523B7D084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96323" y="4116332"/>
            <a:ext cx="3432388" cy="1239893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70736EE7-9467-E336-C279-3D859B65E36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609003" y="4116332"/>
            <a:ext cx="3753650" cy="12398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47356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6D3E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27E126-17CD-55B3-6C4E-B7685A6EFA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167024"/>
            <a:ext cx="7729728" cy="1188720"/>
          </a:xfrm>
        </p:spPr>
        <p:txBody>
          <a:bodyPr/>
          <a:lstStyle/>
          <a:p>
            <a:r>
              <a:rPr lang="en-CA" dirty="0"/>
              <a:t>Why do we need equity in access to palliative care?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964DDEA9-144B-EABF-53D3-1EBC52AF834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51888" y="1697883"/>
            <a:ext cx="9488224" cy="4658375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EF977C0E-AD3B-454F-DA7F-269AAAA4DDE5}"/>
              </a:ext>
            </a:extLst>
          </p:cNvPr>
          <p:cNvSpPr txBox="1"/>
          <p:nvPr/>
        </p:nvSpPr>
        <p:spPr>
          <a:xfrm>
            <a:off x="4267198" y="1786467"/>
            <a:ext cx="36576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CA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t>People Who are Homeless in Canada</a:t>
            </a:r>
          </a:p>
        </p:txBody>
      </p:sp>
    </p:spTree>
    <p:extLst>
      <p:ext uri="{BB962C8B-B14F-4D97-AF65-F5344CB8AC3E}">
        <p14:creationId xmlns:p14="http://schemas.microsoft.com/office/powerpoint/2010/main" val="15245206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5A15F1-F00F-1555-FB6A-0D312F3D8F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361577"/>
            <a:ext cx="7729728" cy="1188720"/>
          </a:xfrm>
        </p:spPr>
        <p:txBody>
          <a:bodyPr/>
          <a:lstStyle/>
          <a:p>
            <a:r>
              <a:rPr lang="en-CA" dirty="0"/>
              <a:t>Barriers to accessing palliative care</a:t>
            </a:r>
          </a:p>
        </p:txBody>
      </p:sp>
      <p:pic>
        <p:nvPicPr>
          <p:cNvPr id="4" name="Picture 3" descr="A colorful arrows breaking through a wall&#10;&#10;AI-generated content may be incorrect.">
            <a:extLst>
              <a:ext uri="{FF2B5EF4-FFF2-40B4-BE49-F238E27FC236}">
                <a16:creationId xmlns:a16="http://schemas.microsoft.com/office/drawing/2014/main" id="{15A47B6A-A77A-0075-FC1A-757C13C5A85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73838" y="2131313"/>
            <a:ext cx="5248750" cy="4065207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04DC33F3-033E-EDBE-5F41-4F2E22128BCF}"/>
              </a:ext>
            </a:extLst>
          </p:cNvPr>
          <p:cNvSpPr txBox="1"/>
          <p:nvPr/>
        </p:nvSpPr>
        <p:spPr>
          <a:xfrm>
            <a:off x="6712085" y="2131313"/>
            <a:ext cx="232435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CA" sz="2800" dirty="0"/>
              <a:t>Geographic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1F03B00-0946-24A1-40F5-232E16006A31}"/>
              </a:ext>
            </a:extLst>
          </p:cNvPr>
          <p:cNvSpPr txBox="1"/>
          <p:nvPr/>
        </p:nvSpPr>
        <p:spPr>
          <a:xfrm>
            <a:off x="6712085" y="2654533"/>
            <a:ext cx="382668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CA" sz="2800" dirty="0"/>
              <a:t>Discrimination/Stigma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A5874E2-5C1E-32C8-977C-780B4F0A7B1A}"/>
              </a:ext>
            </a:extLst>
          </p:cNvPr>
          <p:cNvSpPr txBox="1"/>
          <p:nvPr/>
        </p:nvSpPr>
        <p:spPr>
          <a:xfrm>
            <a:off x="6712085" y="3157028"/>
            <a:ext cx="452527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CA" sz="2800" dirty="0"/>
              <a:t>Cultural/Language Barriers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50998AF-47CA-E2F7-9487-93B5E6355FB6}"/>
              </a:ext>
            </a:extLst>
          </p:cNvPr>
          <p:cNvSpPr txBox="1"/>
          <p:nvPr/>
        </p:nvSpPr>
        <p:spPr>
          <a:xfrm>
            <a:off x="6712085" y="3680248"/>
            <a:ext cx="369203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CA" sz="2800" dirty="0"/>
              <a:t>Competing Priorities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BBCC2D2-1D85-9404-7508-A7353D33E575}"/>
              </a:ext>
            </a:extLst>
          </p:cNvPr>
          <p:cNvSpPr txBox="1"/>
          <p:nvPr/>
        </p:nvSpPr>
        <p:spPr>
          <a:xfrm>
            <a:off x="6712085" y="4203468"/>
            <a:ext cx="41344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CA" sz="2800" dirty="0"/>
              <a:t>Less personal resources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7565BEAC-EF67-3A73-F24B-58399BDFF4C2}"/>
              </a:ext>
            </a:extLst>
          </p:cNvPr>
          <p:cNvSpPr txBox="1"/>
          <p:nvPr/>
        </p:nvSpPr>
        <p:spPr>
          <a:xfrm>
            <a:off x="6712085" y="4726688"/>
            <a:ext cx="4886274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CA" sz="2800" dirty="0"/>
              <a:t>Difficult to Diagnose Due to </a:t>
            </a:r>
            <a:br>
              <a:rPr lang="en-CA" sz="2800" dirty="0"/>
            </a:br>
            <a:r>
              <a:rPr lang="en-CA" sz="2800" dirty="0"/>
              <a:t>Multiple Symptoms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541BC8CD-B363-5E90-1363-8A9A96336032}"/>
              </a:ext>
            </a:extLst>
          </p:cNvPr>
          <p:cNvSpPr txBox="1"/>
          <p:nvPr/>
        </p:nvSpPr>
        <p:spPr>
          <a:xfrm>
            <a:off x="6712085" y="5680795"/>
            <a:ext cx="4091954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CA" sz="2800" dirty="0"/>
              <a:t>Shortage of Specialized </a:t>
            </a:r>
          </a:p>
          <a:p>
            <a:r>
              <a:rPr lang="en-CA" sz="2800" dirty="0"/>
              <a:t>	Professionals</a:t>
            </a:r>
          </a:p>
        </p:txBody>
      </p:sp>
    </p:spTree>
    <p:extLst>
      <p:ext uri="{BB962C8B-B14F-4D97-AF65-F5344CB8AC3E}">
        <p14:creationId xmlns:p14="http://schemas.microsoft.com/office/powerpoint/2010/main" val="40196731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  <p:bldP spid="10" grpId="0"/>
      <p:bldP spid="11" grpId="0"/>
    </p:bldLst>
  </p:timing>
  <p:extLst>
    <p:ext uri="{6950BFC3-D8DA-4A85-94F7-54DA5524770B}">
      <p188:commentRel xmlns:p188="http://schemas.microsoft.com/office/powerpoint/2018/8/main" r:id="rId3"/>
    </p:ext>
  </p:extLs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F7E9C3-0790-BE67-8871-91628FE0C5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13600" y="466532"/>
            <a:ext cx="5798291" cy="1687236"/>
          </a:xfrm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en-US" sz="2400"/>
              <a:t>What does the IEAPC Navigator Do?</a:t>
            </a:r>
          </a:p>
        </p:txBody>
      </p:sp>
      <p:pic>
        <p:nvPicPr>
          <p:cNvPr id="2050" name="Picture 2" descr="Mental Health, Psychological help and support, mindfulness, Family love, bonding concept Mental Health, Psychological help and support, mindfulness, Family love, bonding concept compassion stock illustrations">
            <a:extLst>
              <a:ext uri="{FF2B5EF4-FFF2-40B4-BE49-F238E27FC236}">
                <a16:creationId xmlns:a16="http://schemas.microsoft.com/office/drawing/2014/main" id="{7C2DAF5B-F8E8-4119-9D0D-8ACFAAC4F05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99" r="7949"/>
          <a:stretch>
            <a:fillRect/>
          </a:stretch>
        </p:blipFill>
        <p:spPr bwMode="auto">
          <a:xfrm>
            <a:off x="0" y="0"/>
            <a:ext cx="608663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52D3DC01-3512-9DE3-0EC0-903FD2143BE9}"/>
              </a:ext>
            </a:extLst>
          </p:cNvPr>
          <p:cNvSpPr txBox="1"/>
          <p:nvPr/>
        </p:nvSpPr>
        <p:spPr>
          <a:xfrm>
            <a:off x="6213600" y="2352869"/>
            <a:ext cx="5915890" cy="4269603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/>
          <a:p>
            <a:pPr marL="285750" lvl="0" indent="-285750" defTabSz="457200">
              <a:buFont typeface="Arial" panose="020B0604020202020204" pitchFamily="34" charset="0"/>
              <a:buChar char="•"/>
              <a:defRPr/>
            </a:pPr>
            <a:r>
              <a:rPr lang="en-CA" sz="2400" dirty="0">
                <a:solidFill>
                  <a:srgbClr val="000000"/>
                </a:solidFill>
              </a:rPr>
              <a:t>Needs Assessments</a:t>
            </a:r>
          </a:p>
          <a:p>
            <a:pPr marL="285750" lvl="0" indent="-285750" defTabSz="457200">
              <a:buFont typeface="Arial" panose="020B0604020202020204" pitchFamily="34" charset="0"/>
              <a:buChar char="•"/>
              <a:defRPr/>
            </a:pPr>
            <a:r>
              <a:rPr lang="en-CA" sz="2400" dirty="0">
                <a:solidFill>
                  <a:srgbClr val="000000"/>
                </a:solidFill>
              </a:rPr>
              <a:t>Meeting with people/agencies involved in participant’s care to coordinate and advocate</a:t>
            </a:r>
          </a:p>
          <a:p>
            <a:pPr marL="285750" lvl="0" indent="-285750" defTabSz="457200">
              <a:buFont typeface="Arial" panose="020B0604020202020204" pitchFamily="34" charset="0"/>
              <a:buChar char="•"/>
              <a:defRPr/>
            </a:pPr>
            <a:r>
              <a:rPr lang="en-CA" sz="2400" dirty="0">
                <a:solidFill>
                  <a:srgbClr val="000000"/>
                </a:solidFill>
              </a:rPr>
              <a:t>Transportation to appointments, shopping, court, etc.</a:t>
            </a:r>
          </a:p>
          <a:p>
            <a:pPr marL="285750" lvl="0" indent="-285750" defTabSz="457200">
              <a:buFont typeface="Arial" panose="020B0604020202020204" pitchFamily="34" charset="0"/>
              <a:buChar char="•"/>
              <a:defRPr/>
            </a:pPr>
            <a:r>
              <a:rPr lang="en-CA" sz="2400" dirty="0">
                <a:solidFill>
                  <a:srgbClr val="000000"/>
                </a:solidFill>
              </a:rPr>
              <a:t>Locating participants who do not have a cellphone/internet access</a:t>
            </a:r>
          </a:p>
          <a:p>
            <a:pPr marL="285750" lvl="0" indent="-285750" defTabSz="457200">
              <a:buFont typeface="Arial" panose="020B0604020202020204" pitchFamily="34" charset="0"/>
              <a:buChar char="•"/>
              <a:defRPr/>
            </a:pPr>
            <a:r>
              <a:rPr lang="en-CA" sz="2400" dirty="0">
                <a:solidFill>
                  <a:srgbClr val="000000"/>
                </a:solidFill>
              </a:rPr>
              <a:t>Delivering food and other essential items to people living in rural locations</a:t>
            </a:r>
          </a:p>
          <a:p>
            <a:pPr marL="285750" lvl="0" indent="-285750" defTabSz="457200">
              <a:buFont typeface="Arial" panose="020B0604020202020204" pitchFamily="34" charset="0"/>
              <a:buChar char="•"/>
              <a:defRPr/>
            </a:pPr>
            <a:r>
              <a:rPr lang="en-CA" sz="2400" dirty="0">
                <a:solidFill>
                  <a:srgbClr val="000000"/>
                </a:solidFill>
              </a:rPr>
              <a:t>Directing to medical/palliative care services</a:t>
            </a:r>
          </a:p>
          <a:p>
            <a:pPr marL="285750" lvl="0" indent="-285750" defTabSz="457200">
              <a:buFont typeface="Arial" panose="020B0604020202020204" pitchFamily="34" charset="0"/>
              <a:buChar char="•"/>
              <a:defRPr/>
            </a:pPr>
            <a:r>
              <a:rPr lang="en-CA" sz="2400" dirty="0">
                <a:solidFill>
                  <a:srgbClr val="000000"/>
                </a:solidFill>
              </a:rPr>
              <a:t>Assisting with housing applications/advocating for appropriate housing</a:t>
            </a:r>
          </a:p>
          <a:p>
            <a:pPr marL="285750" lvl="0" indent="-285750" defTabSz="457200">
              <a:buFont typeface="Arial" panose="020B0604020202020204" pitchFamily="34" charset="0"/>
              <a:buChar char="•"/>
              <a:defRPr/>
            </a:pPr>
            <a:r>
              <a:rPr lang="en-CA" sz="2400" dirty="0">
                <a:solidFill>
                  <a:srgbClr val="000000"/>
                </a:solidFill>
              </a:rPr>
              <a:t>Connecting patients with housing before hospital discharge</a:t>
            </a:r>
          </a:p>
          <a:p>
            <a:pPr marL="285750" lvl="0" indent="-285750" defTabSz="457200">
              <a:buFont typeface="Arial" panose="020B0604020202020204" pitchFamily="34" charset="0"/>
              <a:buChar char="•"/>
              <a:defRPr/>
            </a:pPr>
            <a:r>
              <a:rPr lang="en-CA" sz="2400" dirty="0">
                <a:solidFill>
                  <a:srgbClr val="000000"/>
                </a:solidFill>
              </a:rPr>
              <a:t>Referring to free Income Tax and Identification Services</a:t>
            </a:r>
          </a:p>
          <a:p>
            <a:pPr marL="285750" lvl="0" indent="-285750" defTabSz="457200">
              <a:buFont typeface="Arial" panose="020B0604020202020204" pitchFamily="34" charset="0"/>
              <a:buChar char="•"/>
              <a:defRPr/>
            </a:pPr>
            <a:r>
              <a:rPr lang="en-CA" sz="2400" dirty="0">
                <a:solidFill>
                  <a:srgbClr val="000000"/>
                </a:solidFill>
              </a:rPr>
              <a:t>Advance care planning</a:t>
            </a:r>
          </a:p>
          <a:p>
            <a:pPr marL="285750" lvl="0" indent="-285750" defTabSz="457200">
              <a:buFont typeface="Arial" panose="020B0604020202020204" pitchFamily="34" charset="0"/>
              <a:buChar char="•"/>
              <a:defRPr/>
            </a:pPr>
            <a:r>
              <a:rPr lang="en-CA" sz="2400" dirty="0">
                <a:solidFill>
                  <a:srgbClr val="000000"/>
                </a:solidFill>
              </a:rPr>
              <a:t>Emotional Support</a:t>
            </a:r>
          </a:p>
          <a:p>
            <a:pPr marL="285750" lvl="0" indent="-285750" defTabSz="457200">
              <a:buFont typeface="Arial" panose="020B0604020202020204" pitchFamily="34" charset="0"/>
              <a:buChar char="•"/>
              <a:defRPr/>
            </a:pPr>
            <a:r>
              <a:rPr lang="en-CA" sz="2400" dirty="0">
                <a:solidFill>
                  <a:srgbClr val="000000"/>
                </a:solidFill>
              </a:rPr>
              <a:t>Physical Supports (walkers/wheelchairs/shower seat)</a:t>
            </a:r>
          </a:p>
          <a:p>
            <a:pPr marL="285750" lvl="0" indent="-285750" defTabSz="457200">
              <a:buFont typeface="Arial" panose="020B0604020202020204" pitchFamily="34" charset="0"/>
              <a:buChar char="•"/>
              <a:defRPr/>
            </a:pPr>
            <a:r>
              <a:rPr lang="en-CA" sz="2400" dirty="0">
                <a:solidFill>
                  <a:srgbClr val="000000"/>
                </a:solidFill>
              </a:rPr>
              <a:t>Support in appointments and Emergency Department</a:t>
            </a:r>
          </a:p>
          <a:p>
            <a:pPr marL="285750" marR="0" lvl="0" indent="-228600" fontAlgn="auto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1100" b="0" i="0" u="none" strike="noStrike" cap="none" spc="0" normalizeH="0" baseline="0" noProof="0" dirty="0">
              <a:ln>
                <a:noFill/>
              </a:ln>
              <a:solidFill>
                <a:schemeClr val="tx1">
                  <a:lumMod val="85000"/>
                  <a:lumOff val="15000"/>
                </a:schemeClr>
              </a:solidFill>
              <a:effectLst/>
              <a:uLnTx/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40196495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B8BBDE-44C3-E946-D8FB-285899DBEBC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B48B2BE-7C13-27A8-B3C9-31921A899AA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CA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BC25332-D53D-CCA5-D865-C9CE2966639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4154" y="-239190"/>
            <a:ext cx="10577624" cy="7467743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9AD9DF29-D297-E1BB-10CB-FAEFD1B6B35D}"/>
              </a:ext>
            </a:extLst>
          </p:cNvPr>
          <p:cNvSpPr txBox="1"/>
          <p:nvPr/>
        </p:nvSpPr>
        <p:spPr>
          <a:xfrm>
            <a:off x="303988" y="4535308"/>
            <a:ext cx="6485918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CA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Rounded MT Bold" panose="020F0704030504030204" pitchFamily="34" charset="0"/>
                <a:ea typeface="ADLaM Display" panose="020F0502020204030204" pitchFamily="2" charset="0"/>
                <a:cs typeface="ADLaM Display" panose="020F0502020204030204" pitchFamily="2" charset="0"/>
              </a:rPr>
              <a:t>17 Needs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CA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Rounded MT Bold" panose="020F0704030504030204" pitchFamily="34" charset="0"/>
                <a:ea typeface="ADLaM Display" panose="020F0502020204030204" pitchFamily="2" charset="0"/>
                <a:cs typeface="ADLaM Display" panose="020F0502020204030204" pitchFamily="2" charset="0"/>
              </a:rPr>
              <a:t>12 Functional Supports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CA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Rounded MT Bold" panose="020F0704030504030204" pitchFamily="34" charset="0"/>
                <a:ea typeface="ADLaM Display" panose="020F0502020204030204" pitchFamily="2" charset="0"/>
                <a:cs typeface="ADLaM Display" panose="020F0502020204030204" pitchFamily="2" charset="0"/>
              </a:rPr>
              <a:t>2 Broken Support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CA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Rounded MT Bold" panose="020F0704030504030204" pitchFamily="34" charset="0"/>
                <a:ea typeface="ADLaM Display" panose="020F0502020204030204" pitchFamily="2" charset="0"/>
                <a:cs typeface="ADLaM Display" panose="020F0502020204030204" pitchFamily="2" charset="0"/>
              </a:rPr>
              <a:t>3 Nonexistent Supports</a:t>
            </a:r>
          </a:p>
        </p:txBody>
      </p:sp>
    </p:spTree>
    <p:extLst>
      <p:ext uri="{BB962C8B-B14F-4D97-AF65-F5344CB8AC3E}">
        <p14:creationId xmlns:p14="http://schemas.microsoft.com/office/powerpoint/2010/main" val="26773874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86F908-3F61-ACBA-A2A9-20A5505358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CA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A2D1040D-04DA-9D34-DE55-D21DBFB868B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3646" y="-143920"/>
            <a:ext cx="11011790" cy="7145840"/>
          </a:xfr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03DE7F2B-1D6B-5E91-0D89-6E150F4A4B7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1440" y="3245961"/>
            <a:ext cx="1493520" cy="1127760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41EC28F4-773C-D3C4-699B-6AA829E0B77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1440" y="4412840"/>
            <a:ext cx="1493520" cy="1127760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E365FB65-2392-9291-0E4A-E662C7D886E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1440" y="5579719"/>
            <a:ext cx="1493520" cy="1127760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8D1908DB-197E-9928-9840-97B906227FF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53298" y="5540600"/>
            <a:ext cx="1493520" cy="1127760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255E9A51-3899-5C2C-550D-D8F1F543FFBC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53298" y="4412840"/>
            <a:ext cx="1493520" cy="112776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BC690C42-31CD-B327-C439-FE85131FA0B7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53298" y="3245961"/>
            <a:ext cx="1493520" cy="11277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64998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70C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D0B17E-B3F5-3921-E867-AD97134E01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0661" y="232964"/>
            <a:ext cx="5229537" cy="666681"/>
          </a:xfrm>
        </p:spPr>
        <p:txBody>
          <a:bodyPr>
            <a:normAutofit fontScale="90000"/>
          </a:bodyPr>
          <a:lstStyle/>
          <a:p>
            <a:r>
              <a:rPr lang="en-CA" dirty="0"/>
              <a:t>48 Total Referrals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AD96D3E0-0B45-B640-475E-51406EE8E5AB}"/>
              </a:ext>
            </a:extLst>
          </p:cNvPr>
          <p:cNvSpPr txBox="1">
            <a:spLocks/>
          </p:cNvSpPr>
          <p:nvPr/>
        </p:nvSpPr>
        <p:spPr>
          <a:xfrm>
            <a:off x="173180" y="1805456"/>
            <a:ext cx="5229537" cy="666681"/>
          </a:xfrm>
          <a:prstGeom prst="rect">
            <a:avLst/>
          </a:prstGeom>
          <a:solidFill>
            <a:schemeClr val="bg1"/>
          </a:solidFill>
          <a:ln w="317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txBody>
          <a:bodyPr vert="horz" lIns="182880" tIns="182880" rIns="182880" bIns="182880" rtlCol="0" anchor="ctr">
            <a:normAutofit fontScale="9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800" kern="1200" cap="all" spc="200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CA" sz="2800" b="0" i="0" u="none" strike="noStrike" kern="1200" cap="all" spc="200" normalizeH="0" baseline="0" noProof="0" dirty="0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Gill Sans MT" panose="020B0502020104020203"/>
                <a:ea typeface="+mj-ea"/>
                <a:cs typeface="+mj-cs"/>
              </a:rPr>
              <a:t>24 Current participants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3B9EA246-BC83-A0C3-495C-F6900A9B5B7C}"/>
              </a:ext>
            </a:extLst>
          </p:cNvPr>
          <p:cNvSpPr txBox="1">
            <a:spLocks/>
          </p:cNvSpPr>
          <p:nvPr/>
        </p:nvSpPr>
        <p:spPr>
          <a:xfrm>
            <a:off x="173179" y="3377948"/>
            <a:ext cx="5229537" cy="666681"/>
          </a:xfrm>
          <a:prstGeom prst="rect">
            <a:avLst/>
          </a:prstGeom>
          <a:solidFill>
            <a:schemeClr val="bg1"/>
          </a:solidFill>
          <a:ln w="317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txBody>
          <a:bodyPr vert="horz" lIns="182880" tIns="182880" rIns="182880" bIns="18288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800" kern="1200" cap="all" spc="200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CA" sz="2000" b="0" i="0" u="none" strike="noStrike" kern="1200" cap="all" spc="200" normalizeH="0" baseline="0" noProof="0" dirty="0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Gill Sans MT" panose="020B0502020104020203"/>
                <a:ea typeface="+mj-ea"/>
                <a:cs typeface="+mj-cs"/>
              </a:rPr>
              <a:t>8 Participants identify as Indigenous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A79C1302-59E6-62E2-9F0F-B6840004ED9C}"/>
              </a:ext>
            </a:extLst>
          </p:cNvPr>
          <p:cNvSpPr txBox="1">
            <a:spLocks/>
          </p:cNvSpPr>
          <p:nvPr/>
        </p:nvSpPr>
        <p:spPr>
          <a:xfrm>
            <a:off x="6789284" y="1019210"/>
            <a:ext cx="5229537" cy="666681"/>
          </a:xfrm>
          <a:prstGeom prst="rect">
            <a:avLst/>
          </a:prstGeom>
          <a:solidFill>
            <a:schemeClr val="bg1"/>
          </a:solidFill>
          <a:ln w="317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txBody>
          <a:bodyPr vert="horz" lIns="182880" tIns="182880" rIns="182880" bIns="182880" rtlCol="0" anchor="ctr">
            <a:normAutofit fontScale="9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800" kern="1200" cap="all" spc="200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CA" sz="2800" b="0" i="0" u="none" strike="noStrike" kern="1200" cap="all" spc="200" normalizeH="0" baseline="0" noProof="0" dirty="0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Gill Sans MT" panose="020B0502020104020203"/>
                <a:ea typeface="+mj-ea"/>
                <a:cs typeface="+mj-cs"/>
              </a:rPr>
              <a:t>18 Discharged</a:t>
            </a: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8092E312-789A-C7F4-23EE-D952A29EF5CA}"/>
              </a:ext>
            </a:extLst>
          </p:cNvPr>
          <p:cNvSpPr txBox="1">
            <a:spLocks/>
          </p:cNvSpPr>
          <p:nvPr/>
        </p:nvSpPr>
        <p:spPr>
          <a:xfrm>
            <a:off x="6781800" y="1805456"/>
            <a:ext cx="5229537" cy="666681"/>
          </a:xfrm>
          <a:prstGeom prst="rect">
            <a:avLst/>
          </a:prstGeom>
          <a:solidFill>
            <a:schemeClr val="bg1"/>
          </a:solidFill>
          <a:ln w="317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txBody>
          <a:bodyPr vert="horz" lIns="182880" tIns="182880" rIns="182880" bIns="182880" rtlCol="0" anchor="ctr">
            <a:normAutofit fontScale="9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800" kern="1200" cap="all" spc="200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CA" sz="2800" b="0" i="0" u="none" strike="noStrike" kern="1200" cap="all" spc="200" normalizeH="0" baseline="0" noProof="0" dirty="0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Gill Sans MT" panose="020B0502020104020203"/>
                <a:ea typeface="+mj-ea"/>
                <a:cs typeface="+mj-cs"/>
              </a:rPr>
              <a:t>8 deceased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90BA142D-2256-69BC-3E82-B673D42AE8DE}"/>
              </a:ext>
            </a:extLst>
          </p:cNvPr>
          <p:cNvSpPr txBox="1">
            <a:spLocks/>
          </p:cNvSpPr>
          <p:nvPr/>
        </p:nvSpPr>
        <p:spPr>
          <a:xfrm>
            <a:off x="6781799" y="232964"/>
            <a:ext cx="5229537" cy="666681"/>
          </a:xfrm>
          <a:prstGeom prst="rect">
            <a:avLst/>
          </a:prstGeom>
          <a:solidFill>
            <a:schemeClr val="bg1"/>
          </a:solidFill>
          <a:ln w="317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txBody>
          <a:bodyPr vert="horz" lIns="182880" tIns="182880" rIns="182880" bIns="182880" rtlCol="0" anchor="ctr">
            <a:normAutofit fontScale="550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800" kern="1200" cap="all" spc="200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CA" sz="2800" b="0" i="0" u="none" strike="noStrike" kern="1200" cap="all" spc="200" normalizeH="0" baseline="0" noProof="0" dirty="0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Gill Sans MT" panose="020B0502020104020203"/>
                <a:ea typeface="+mj-ea"/>
                <a:cs typeface="+mj-cs"/>
              </a:rPr>
              <a:t>Referrals from 14 different sources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F5274D82-D3F3-0AAA-98A2-A9C9814422C6}"/>
              </a:ext>
            </a:extLst>
          </p:cNvPr>
          <p:cNvSpPr txBox="1">
            <a:spLocks/>
          </p:cNvSpPr>
          <p:nvPr/>
        </p:nvSpPr>
        <p:spPr>
          <a:xfrm>
            <a:off x="6789284" y="2591701"/>
            <a:ext cx="5229537" cy="666681"/>
          </a:xfrm>
          <a:prstGeom prst="rect">
            <a:avLst/>
          </a:prstGeom>
          <a:solidFill>
            <a:schemeClr val="bg1"/>
          </a:solidFill>
          <a:ln w="317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txBody>
          <a:bodyPr vert="horz" lIns="182880" tIns="182880" rIns="182880" bIns="182880" rtlCol="0" anchor="ctr">
            <a:normAutofit fontScale="9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800" kern="1200" cap="all" spc="200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CA" sz="2800" b="0" i="0" u="none" strike="noStrike" kern="1200" cap="all" spc="200" normalizeH="0" baseline="0" noProof="0" dirty="0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Gill Sans MT" panose="020B0502020104020203"/>
                <a:ea typeface="+mj-ea"/>
                <a:cs typeface="+mj-cs"/>
              </a:rPr>
              <a:t>6 people Became housed</a:t>
            </a:r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5E8F070B-5CF8-0CD3-1A67-BB357067F960}"/>
              </a:ext>
            </a:extLst>
          </p:cNvPr>
          <p:cNvSpPr txBox="1">
            <a:spLocks/>
          </p:cNvSpPr>
          <p:nvPr/>
        </p:nvSpPr>
        <p:spPr>
          <a:xfrm>
            <a:off x="6781798" y="4164191"/>
            <a:ext cx="5229537" cy="666681"/>
          </a:xfrm>
          <a:prstGeom prst="rect">
            <a:avLst/>
          </a:prstGeom>
          <a:solidFill>
            <a:schemeClr val="bg1"/>
          </a:solidFill>
          <a:ln w="317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txBody>
          <a:bodyPr vert="horz" lIns="182880" tIns="182880" rIns="182880" bIns="18288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800" kern="1200" cap="all" spc="200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CA" sz="2000" b="0" i="0" u="none" strike="noStrike" kern="1200" cap="all" spc="200" normalizeH="0" baseline="0" noProof="0" dirty="0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Gill Sans MT" panose="020B0502020104020203"/>
                <a:ea typeface="+mj-ea"/>
                <a:cs typeface="+mj-cs"/>
              </a:rPr>
              <a:t>Over 8000 km driven for appointments</a:t>
            </a: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7303FB36-CA5B-0C03-F1C9-ADDC4FFE6785}"/>
              </a:ext>
            </a:extLst>
          </p:cNvPr>
          <p:cNvSpPr txBox="1">
            <a:spLocks/>
          </p:cNvSpPr>
          <p:nvPr/>
        </p:nvSpPr>
        <p:spPr>
          <a:xfrm>
            <a:off x="173181" y="1019210"/>
            <a:ext cx="5229537" cy="666681"/>
          </a:xfrm>
          <a:prstGeom prst="rect">
            <a:avLst/>
          </a:prstGeom>
          <a:solidFill>
            <a:schemeClr val="bg1"/>
          </a:solidFill>
          <a:ln w="317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txBody>
          <a:bodyPr vert="horz" lIns="182880" tIns="182880" rIns="182880" bIns="182880" rtlCol="0" anchor="ctr">
            <a:normAutofit fontScale="9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800" kern="1200" cap="all" spc="200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CA" sz="2800" b="0" i="0" u="none" strike="noStrike" kern="1200" cap="all" spc="200" normalizeH="0" baseline="0" noProof="0" dirty="0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Gill Sans MT" panose="020B0502020104020203"/>
                <a:ea typeface="+mj-ea"/>
                <a:cs typeface="+mj-cs"/>
              </a:rPr>
              <a:t>484 Encounters</a:t>
            </a:r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74293919-A48B-1AC3-FC06-0F492515FE48}"/>
              </a:ext>
            </a:extLst>
          </p:cNvPr>
          <p:cNvSpPr txBox="1">
            <a:spLocks/>
          </p:cNvSpPr>
          <p:nvPr/>
        </p:nvSpPr>
        <p:spPr>
          <a:xfrm>
            <a:off x="180661" y="2591702"/>
            <a:ext cx="5229537" cy="666681"/>
          </a:xfrm>
          <a:prstGeom prst="rect">
            <a:avLst/>
          </a:prstGeom>
          <a:solidFill>
            <a:schemeClr val="bg1"/>
          </a:solidFill>
          <a:ln w="317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txBody>
          <a:bodyPr vert="horz" lIns="182880" tIns="182880" rIns="182880" bIns="18288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800" kern="1200" cap="all" spc="200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CA" sz="2000" b="0" i="0" u="none" strike="noStrike" kern="1200" cap="all" spc="200" normalizeH="0" baseline="0" noProof="0" dirty="0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Gill Sans MT" panose="020B0502020104020203"/>
                <a:ea typeface="+mj-ea"/>
                <a:cs typeface="+mj-cs"/>
              </a:rPr>
              <a:t>All Participants homeless or vulnerably housed</a:t>
            </a:r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id="{FE9D9539-5353-47C1-6171-28D143AF7131}"/>
              </a:ext>
            </a:extLst>
          </p:cNvPr>
          <p:cNvSpPr txBox="1">
            <a:spLocks/>
          </p:cNvSpPr>
          <p:nvPr/>
        </p:nvSpPr>
        <p:spPr>
          <a:xfrm>
            <a:off x="890292" y="4942157"/>
            <a:ext cx="10411416" cy="1793266"/>
          </a:xfrm>
          <a:prstGeom prst="rect">
            <a:avLst/>
          </a:prstGeom>
          <a:solidFill>
            <a:schemeClr val="bg1"/>
          </a:solidFill>
          <a:ln w="317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800" kern="1200" cap="all" spc="200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CA" sz="2800" b="0" i="0" u="none" strike="noStrike" kern="1200" cap="all" spc="200" normalizeH="0" baseline="0" noProof="0" dirty="0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Gill Sans MT" panose="020B0502020104020203"/>
                <a:ea typeface="+mj-ea"/>
                <a:cs typeface="+mj-cs"/>
              </a:rPr>
              <a:t>All participants surveyed feel they are treated with dignity, respect, and compassion</a:t>
            </a:r>
          </a:p>
        </p:txBody>
      </p:sp>
      <p:sp>
        <p:nvSpPr>
          <p:cNvPr id="14" name="Title 1">
            <a:extLst>
              <a:ext uri="{FF2B5EF4-FFF2-40B4-BE49-F238E27FC236}">
                <a16:creationId xmlns:a16="http://schemas.microsoft.com/office/drawing/2014/main" id="{E08D4F78-2C4A-D3ED-E45C-A83EE8D10BE6}"/>
              </a:ext>
            </a:extLst>
          </p:cNvPr>
          <p:cNvSpPr txBox="1">
            <a:spLocks/>
          </p:cNvSpPr>
          <p:nvPr/>
        </p:nvSpPr>
        <p:spPr>
          <a:xfrm>
            <a:off x="6781798" y="3377946"/>
            <a:ext cx="5229537" cy="666681"/>
          </a:xfrm>
          <a:prstGeom prst="rect">
            <a:avLst/>
          </a:prstGeom>
          <a:solidFill>
            <a:schemeClr val="bg1"/>
          </a:solidFill>
          <a:ln w="317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txBody>
          <a:bodyPr vert="horz" lIns="182880" tIns="182880" rIns="182880" bIns="18288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800" kern="1200" cap="all" spc="200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CA" sz="1400" b="0" i="0" u="none" strike="noStrike" kern="1200" cap="all" spc="200" normalizeH="0" baseline="0" noProof="0" dirty="0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Gill Sans MT" panose="020B0502020104020203"/>
                <a:ea typeface="+mj-ea"/>
                <a:cs typeface="+mj-cs"/>
              </a:rPr>
              <a:t>83% received mental health support they would not have otherwise received</a:t>
            </a:r>
          </a:p>
        </p:txBody>
      </p:sp>
      <p:sp>
        <p:nvSpPr>
          <p:cNvPr id="15" name="Title 1">
            <a:extLst>
              <a:ext uri="{FF2B5EF4-FFF2-40B4-BE49-F238E27FC236}">
                <a16:creationId xmlns:a16="http://schemas.microsoft.com/office/drawing/2014/main" id="{24B47E71-DBFD-5E0A-CB29-0C86883B485A}"/>
              </a:ext>
            </a:extLst>
          </p:cNvPr>
          <p:cNvSpPr txBox="1">
            <a:spLocks/>
          </p:cNvSpPr>
          <p:nvPr/>
        </p:nvSpPr>
        <p:spPr>
          <a:xfrm>
            <a:off x="180661" y="4164191"/>
            <a:ext cx="5229537" cy="666681"/>
          </a:xfrm>
          <a:prstGeom prst="rect">
            <a:avLst/>
          </a:prstGeom>
          <a:solidFill>
            <a:schemeClr val="bg1"/>
          </a:solidFill>
          <a:ln w="317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txBody>
          <a:bodyPr vert="horz" lIns="182880" tIns="182880" rIns="182880" bIns="18288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800" kern="1200" cap="all" spc="200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CA" sz="2000" b="0" i="0" u="none" strike="noStrike" kern="1200" cap="all" spc="200" normalizeH="0" baseline="0" noProof="0" dirty="0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Gill Sans MT" panose="020B0502020104020203"/>
                <a:ea typeface="+mj-ea"/>
                <a:cs typeface="+mj-cs"/>
              </a:rPr>
              <a:t>All participants received transportation assistance</a:t>
            </a:r>
          </a:p>
        </p:txBody>
      </p:sp>
    </p:spTree>
    <p:extLst>
      <p:ext uri="{BB962C8B-B14F-4D97-AF65-F5344CB8AC3E}">
        <p14:creationId xmlns:p14="http://schemas.microsoft.com/office/powerpoint/2010/main" val="170322455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referrals, affiliate program icon for web referrals, affiliate program icon for web referral stock illustrations">
            <a:extLst>
              <a:ext uri="{FF2B5EF4-FFF2-40B4-BE49-F238E27FC236}">
                <a16:creationId xmlns:a16="http://schemas.microsoft.com/office/drawing/2014/main" id="{6606062E-1D56-FD5D-8B29-F7B67BC33FA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660" y="514349"/>
            <a:ext cx="5829300" cy="5829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itle 1">
            <a:extLst>
              <a:ext uri="{FF2B5EF4-FFF2-40B4-BE49-F238E27FC236}">
                <a16:creationId xmlns:a16="http://schemas.microsoft.com/office/drawing/2014/main" id="{D0FED7EC-6D45-A193-4F87-099269E4386A}"/>
              </a:ext>
            </a:extLst>
          </p:cNvPr>
          <p:cNvSpPr txBox="1">
            <a:spLocks/>
          </p:cNvSpPr>
          <p:nvPr/>
        </p:nvSpPr>
        <p:spPr>
          <a:xfrm>
            <a:off x="6918954" y="193337"/>
            <a:ext cx="4508066" cy="1061532"/>
          </a:xfrm>
          <a:prstGeom prst="rect">
            <a:avLst/>
          </a:prstGeom>
          <a:solidFill>
            <a:schemeClr val="bg1"/>
          </a:solidFill>
          <a:ln w="317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800" kern="1200" cap="all" spc="200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CA" sz="2400" b="0" i="0" u="none" strike="noStrike" kern="1200" cap="all" spc="200" normalizeH="0" baseline="0" noProof="0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Gill Sans MT" panose="020B0502020104020203"/>
                <a:ea typeface="+mj-ea"/>
                <a:cs typeface="+mj-cs"/>
              </a:rPr>
              <a:t>Let’s Connect!</a:t>
            </a:r>
            <a:endParaRPr kumimoji="0" lang="en-CA" sz="2400" b="0" i="0" u="none" strike="noStrike" kern="1200" cap="all" spc="200" normalizeH="0" baseline="0" noProof="0" dirty="0">
              <a:ln>
                <a:noFill/>
              </a:ln>
              <a:solidFill>
                <a:srgbClr val="000000">
                  <a:lumMod val="85000"/>
                  <a:lumOff val="15000"/>
                </a:srgbClr>
              </a:solidFill>
              <a:effectLst/>
              <a:uLnTx/>
              <a:uFillTx/>
              <a:latin typeface="Gill Sans MT" panose="020B0502020104020203"/>
              <a:ea typeface="+mj-ea"/>
              <a:cs typeface="+mj-cs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F8260FA5-9D31-3FEA-81CB-2298C28E985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497581" y="1652260"/>
            <a:ext cx="1350807" cy="1363314"/>
          </a:xfrm>
          <a:prstGeom prst="rect">
            <a:avLst/>
          </a:prstGeom>
        </p:spPr>
      </p:pic>
      <p:sp>
        <p:nvSpPr>
          <p:cNvPr id="7" name="Title 1">
            <a:extLst>
              <a:ext uri="{FF2B5EF4-FFF2-40B4-BE49-F238E27FC236}">
                <a16:creationId xmlns:a16="http://schemas.microsoft.com/office/drawing/2014/main" id="{5F46FD99-F1E1-7515-456D-9E29DA15DC90}"/>
              </a:ext>
            </a:extLst>
          </p:cNvPr>
          <p:cNvSpPr txBox="1">
            <a:spLocks/>
          </p:cNvSpPr>
          <p:nvPr/>
        </p:nvSpPr>
        <p:spPr>
          <a:xfrm>
            <a:off x="6624339" y="3842426"/>
            <a:ext cx="5097293" cy="2295727"/>
          </a:xfrm>
          <a:prstGeom prst="rect">
            <a:avLst/>
          </a:prstGeom>
          <a:solidFill>
            <a:schemeClr val="bg1"/>
          </a:solidFill>
          <a:ln w="317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800" kern="1200" cap="all" spc="200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CA" sz="1800" b="0" i="0" u="none" strike="noStrike" kern="1200" cap="all" spc="20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Gill Sans MT" panose="020B0502020104020203"/>
              <a:ea typeface="+mj-ea"/>
              <a:cs typeface="+mj-cs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CA" sz="1800" b="0" i="0" u="none" strike="noStrike" kern="1200" cap="all" spc="20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Gill Sans MT" panose="020B0502020104020203"/>
                <a:ea typeface="+mj-ea"/>
                <a:cs typeface="+mj-cs"/>
              </a:rPr>
              <a:t>Phone: 519-379-1884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CA" sz="1800" b="0" i="0" u="none" strike="noStrike" kern="1200" cap="all" spc="20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Gill Sans MT" panose="020B0502020104020203"/>
              <a:ea typeface="+mj-ea"/>
              <a:cs typeface="+mj-cs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CA" sz="1800" b="0" i="0" u="none" strike="noStrike" kern="1200" cap="all" spc="20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Gill Sans MT" panose="020B0502020104020203"/>
                <a:ea typeface="+mj-ea"/>
                <a:cs typeface="+mj-cs"/>
              </a:rPr>
              <a:t>E-mail: </a:t>
            </a:r>
            <a:r>
              <a:rPr kumimoji="0" lang="en-CA" sz="1800" b="0" i="0" u="none" strike="noStrike" kern="1200" cap="all" spc="20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Gill Sans MT" panose="020B0502020104020203"/>
                <a:ea typeface="+mj-ea"/>
                <a:cs typeface="+mj-cs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ieapc@safensoundgreybruce.ca</a:t>
            </a:r>
            <a:endParaRPr kumimoji="0" lang="en-CA" sz="1800" b="0" i="0" u="none" strike="noStrike" kern="1200" cap="all" spc="20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Gill Sans MT" panose="020B0502020104020203"/>
              <a:ea typeface="+mj-ea"/>
              <a:cs typeface="+mj-cs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CA" sz="1800" b="0" i="0" u="none" strike="noStrike" kern="1200" cap="all" spc="20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Gill Sans MT" panose="020B0502020104020203"/>
              <a:ea typeface="+mj-ea"/>
              <a:cs typeface="+mj-cs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CA" sz="1800" b="0" i="0" u="none" strike="noStrike" kern="1200" cap="all" spc="20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Gill Sans MT" panose="020B0502020104020203"/>
                <a:ea typeface="+mj-ea"/>
                <a:cs typeface="+mj-cs"/>
              </a:rPr>
              <a:t>Hypercare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CA" sz="2400" b="0" i="0" u="none" strike="noStrike" kern="1200" cap="all" spc="200" normalizeH="0" baseline="0" noProof="0" dirty="0">
              <a:ln>
                <a:noFill/>
              </a:ln>
              <a:solidFill>
                <a:srgbClr val="000000">
                  <a:lumMod val="85000"/>
                  <a:lumOff val="15000"/>
                </a:srgbClr>
              </a:solidFill>
              <a:effectLst/>
              <a:uLnTx/>
              <a:uFillTx/>
              <a:latin typeface="Gill Sans MT" panose="020B0502020104020203"/>
              <a:ea typeface="+mj-ea"/>
              <a:cs typeface="+mj-cs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CA" sz="2400" b="0" i="0" u="none" strike="noStrike" kern="1200" cap="all" spc="200" normalizeH="0" baseline="0" noProof="0" dirty="0">
              <a:ln>
                <a:noFill/>
              </a:ln>
              <a:solidFill>
                <a:srgbClr val="000000">
                  <a:lumMod val="85000"/>
                  <a:lumOff val="15000"/>
                </a:srgbClr>
              </a:solidFill>
              <a:effectLst/>
              <a:uLnTx/>
              <a:uFillTx/>
              <a:latin typeface="Gill Sans MT" panose="020B0502020104020203"/>
              <a:ea typeface="+mj-ea"/>
              <a:cs typeface="+mj-cs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75B94D89-667E-47FE-520E-3237CA0881CD}"/>
              </a:ext>
            </a:extLst>
          </p:cNvPr>
          <p:cNvSpPr txBox="1"/>
          <p:nvPr/>
        </p:nvSpPr>
        <p:spPr>
          <a:xfrm>
            <a:off x="7072594" y="3015574"/>
            <a:ext cx="420078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CA" sz="18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www.safensoundgreybruce.ca/palliativecare</a:t>
            </a:r>
            <a:endParaRPr kumimoji="0" lang="en-CA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ill Sans MT" panose="020B0502020104020203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2381918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869A303D-728E-53AD-B23C-762230D848E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96340" y="-27856"/>
            <a:ext cx="5199320" cy="68858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5213087"/>
      </p:ext>
    </p:extLst>
  </p:cSld>
  <p:clrMapOvr>
    <a:masterClrMapping/>
  </p:clrMapOvr>
</p:sld>
</file>

<file path=ppt/theme/theme1.xml><?xml version="1.0" encoding="utf-8"?>
<a:theme xmlns:a="http://schemas.openxmlformats.org/drawingml/2006/main" name="Parcel">
  <a:themeElements>
    <a:clrScheme name="Parcel">
      <a:dk1>
        <a:srgbClr val="000000"/>
      </a:dk1>
      <a:lt1>
        <a:sysClr val="window" lastClr="FFFFFF"/>
      </a:lt1>
      <a:dk2>
        <a:srgbClr val="5E5E5E"/>
      </a:dk2>
      <a:lt2>
        <a:srgbClr val="DDDDDD"/>
      </a:lt2>
      <a:accent1>
        <a:srgbClr val="A6B727"/>
      </a:accent1>
      <a:accent2>
        <a:srgbClr val="418AB3"/>
      </a:accent2>
      <a:accent3>
        <a:srgbClr val="F69200"/>
      </a:accent3>
      <a:accent4>
        <a:srgbClr val="838383"/>
      </a:accent4>
      <a:accent5>
        <a:srgbClr val="FEC306"/>
      </a:accent5>
      <a:accent6>
        <a:srgbClr val="DF5327"/>
      </a:accent6>
      <a:hlink>
        <a:srgbClr val="F59E00"/>
      </a:hlink>
      <a:folHlink>
        <a:srgbClr val="B2B2B2"/>
      </a:folHlink>
    </a:clrScheme>
    <a:fontScheme name="Parcel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cel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A425FB89-E954-4A2A-81DC-D90804A94DB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</TotalTime>
  <Words>474</Words>
  <Application>Microsoft Office PowerPoint</Application>
  <PresentationFormat>Widescreen</PresentationFormat>
  <Paragraphs>86</Paragraphs>
  <Slides>9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Aptos</vt:lpstr>
      <vt:lpstr>Arial</vt:lpstr>
      <vt:lpstr>Arial Rounded MT Bold</vt:lpstr>
      <vt:lpstr>Gill Sans MT</vt:lpstr>
      <vt:lpstr>Segoe UI</vt:lpstr>
      <vt:lpstr>Parcel</vt:lpstr>
      <vt:lpstr>Improving Equity in Access to Palliative Care</vt:lpstr>
      <vt:lpstr>Why do we need equity in access to palliative care?</vt:lpstr>
      <vt:lpstr>Barriers to accessing palliative care</vt:lpstr>
      <vt:lpstr>What does the IEAPC Navigator Do?</vt:lpstr>
      <vt:lpstr>PowerPoint Presentation</vt:lpstr>
      <vt:lpstr>PowerPoint Presentation</vt:lpstr>
      <vt:lpstr>48 Total Referrals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Kait Dickinson</dc:creator>
  <cp:lastModifiedBy>Kait Dickinson</cp:lastModifiedBy>
  <cp:revision>2</cp:revision>
  <dcterms:created xsi:type="dcterms:W3CDTF">2026-06-18T21:03:51Z</dcterms:created>
  <dcterms:modified xsi:type="dcterms:W3CDTF">2026-06-18T21:38:37Z</dcterms:modified>
</cp:coreProperties>
</file>