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79" r:id="rId3"/>
    <p:sldId id="353" r:id="rId4"/>
    <p:sldId id="280" r:id="rId5"/>
    <p:sldId id="343" r:id="rId6"/>
    <p:sldId id="344" r:id="rId7"/>
    <p:sldId id="345" r:id="rId8"/>
    <p:sldId id="346" r:id="rId9"/>
    <p:sldId id="281" r:id="rId10"/>
    <p:sldId id="351" r:id="rId11"/>
    <p:sldId id="282" r:id="rId12"/>
    <p:sldId id="283" r:id="rId13"/>
    <p:sldId id="284" r:id="rId14"/>
    <p:sldId id="285" r:id="rId15"/>
    <p:sldId id="347" r:id="rId16"/>
    <p:sldId id="286" r:id="rId17"/>
    <p:sldId id="287" r:id="rId18"/>
    <p:sldId id="288" r:id="rId19"/>
    <p:sldId id="348" r:id="rId20"/>
    <p:sldId id="289" r:id="rId21"/>
    <p:sldId id="290" r:id="rId22"/>
    <p:sldId id="291" r:id="rId23"/>
    <p:sldId id="292" r:id="rId24"/>
    <p:sldId id="349" r:id="rId25"/>
    <p:sldId id="293" r:id="rId26"/>
    <p:sldId id="294" r:id="rId27"/>
    <p:sldId id="295" r:id="rId28"/>
    <p:sldId id="350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6E92D-0BF1-4F19-8B2C-C123C9CB675D}" type="datetimeFigureOut">
              <a:rPr lang="en-CA" smtClean="0"/>
              <a:t>2026-05-22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5DE9C-9EFF-4CD1-8D57-880E17E3A2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33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67F2-1477-4CCA-ACE6-A21372F65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F22C-C23E-44C7-A80E-E68002E5D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13E8B-D084-4CED-B9E9-DAEB9827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B971-B98B-4065-B887-26D8FD48F6AC}" type="datetime1">
              <a:rPr lang="en-CA" smtClean="0"/>
              <a:t>2026-05-22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0CA9-5171-49F3-8B13-B02E0D6A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CF625-A7E1-4D0F-A0B5-D55E16A9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22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035F-D0C4-4F24-86BC-0F3A7503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F354D-1A8C-4D62-83BE-0208849E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6F0C6-5744-483B-862A-F8A35AFE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653B-31FC-4104-9A95-EF99FE4F7767}" type="datetime1">
              <a:rPr lang="en-CA" smtClean="0"/>
              <a:t>2026-05-22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96A1-0097-4BBB-AF92-B7D7B61A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946C4-AACE-428F-BBFD-C7040821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93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05FEE-D8D6-4A30-BF55-BE3711F73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2F25-4874-45F1-823C-F86CF7CB5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047C2-8A29-41D5-92DF-50A08E12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6C91-7A21-4C9F-82BB-1C543FC319D4}" type="datetime1">
              <a:rPr lang="en-CA" smtClean="0"/>
              <a:t>2026-05-22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EEA6-0D18-42CE-AFD9-0F149398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ED154-168D-4EC8-996F-7D0E0D3E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7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CB96-5E66-438E-94FB-A21FAF42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AF9A-7CE0-46A8-A650-B431091FF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5A57-DCBD-4CBE-AC37-BD07BE05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54AD-D7FB-4570-810A-7AF3365C1228}" type="datetime1">
              <a:rPr lang="en-CA" smtClean="0"/>
              <a:t>2026-05-22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0BD5-D9AA-4731-A2E3-3531B78E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5471-C9E7-494C-82C5-52903D1A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28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DD9A-DB6B-469A-A967-9141A1B3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A1B02-BA2B-46EC-9437-FAE7D0DA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B1B47-714E-4001-AB96-5A05A1A5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D0D6-F540-4008-B7C5-8D5C198AFADB}" type="datetime1">
              <a:rPr lang="en-CA" smtClean="0"/>
              <a:t>2026-05-22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E8A2-8D54-4846-8AEA-3EA686B6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81BAF-C735-421B-A99A-E3EBC0D9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71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2413-C909-4616-90AC-A16AC004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9CD2-B604-462B-9ED9-96F1D8CAC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20B0C-C93B-4764-AA22-14632591C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E89A7-A8F4-4B1F-B4FE-E64FBC22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3E97-4876-4AE7-BC63-EA41757BEAEB}" type="datetime1">
              <a:rPr lang="en-CA" smtClean="0"/>
              <a:t>2026-05-22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32CFE-8F55-48CF-882C-687E37E0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8FB9E-D465-4D6B-A745-F1441F03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54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E157-A64A-473D-96A3-D00B2014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6BAA-D417-4406-81A2-A746BF46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7C7E4-C1FF-469D-B17D-00C836D2B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823FE-0B4B-4E25-ACF4-A6CF4CA0C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278EC-BE60-42FD-A246-2912445E6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44462-A42B-4F49-9244-0F6B9CA3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722-2FED-44AD-A36C-0D2EA92ED13B}" type="datetime1">
              <a:rPr lang="en-CA" smtClean="0"/>
              <a:t>2026-05-22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26FAA-7609-4C01-B035-93D90A94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A9A13-7A6F-46B1-87C5-D8A144CA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00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A48E-E53C-4C53-AD94-DB4A4081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9E85-8987-4153-8DC4-799E4C57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17B9-76DF-43C1-AD40-0E0E58A41B27}" type="datetime1">
              <a:rPr lang="en-CA" smtClean="0"/>
              <a:t>2026-05-22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0898F-7F9D-4541-9B81-68CBB500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5E00D-E0DB-4C20-9204-5DDAA990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6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1AEAA-EE9F-4F8D-875F-9C93F4D1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B4F-CA67-45C6-9904-3C182197264A}" type="datetime1">
              <a:rPr lang="en-CA" smtClean="0"/>
              <a:t>2026-05-22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7981A-7F54-4A27-86FA-96E65A89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C3953-F830-49A7-B1B2-778DC5B7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16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4B15-DEB5-47CC-B04C-C2DC24F5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DCBF-15EF-486F-88E6-FC1E1342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0F074-3660-42B1-B3AC-E545FA4FE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25E6-FD3D-478C-A6B4-E3C76A1A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02A-6DBA-4A9A-9163-0A5CFE867AD6}" type="datetime1">
              <a:rPr lang="en-CA" smtClean="0"/>
              <a:t>2026-05-22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E1C07-C48D-4973-9077-0757EE5E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6605A-73FC-402D-B629-BF5F64DE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28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4B9B-D312-450F-B2CB-165AF32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67BC1-B9EC-4E81-9F4D-8974DA2C1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A67CD-FEEC-4AFA-B43D-E34076F77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05BBA-7825-4E86-BA0F-D0904818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B26-D1BD-4BCB-B327-F8B2CC79DA4F}" type="datetime1">
              <a:rPr lang="en-CA" smtClean="0"/>
              <a:t>2026-05-22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2AE54-7170-4B2A-ACDD-8ECE5EB0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6345C-599C-4627-BB88-0E546BA0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61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865B0-1F2C-4102-B21F-D333F959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9AB95-DE64-41EE-B511-171A45E4E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8348-6398-423C-8F5B-59649EF78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C95C-8A4A-4BAA-A9DC-7B884F51E5EF}" type="datetime1">
              <a:rPr lang="en-CA" smtClean="0"/>
              <a:t>2026-05-22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CB9F7-4B31-4B1A-B7FD-55D96455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The Income Tax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AAB1-3C23-464B-9E9A-4229EEA10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1CCA-E84F-46CA-B49C-9377BF668CC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05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dsphoto?utm_source=unsplash&amp;utm_medium=referral&amp;utm_content=creditCopyText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unsplash.com/s/photos/td-tower,-toronto,-canada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5A75-43A7-4CAE-9A83-17AEA2CA7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256" y="1154095"/>
            <a:ext cx="6023657" cy="312494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RETIRING ON A LOW INCOME</a:t>
            </a:r>
            <a:b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PRESENTATION 2026</a:t>
            </a: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the personal income tax system: Module 2</a:t>
            </a: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John Stapleton  </a:t>
            </a:r>
            <a:b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22 May 2026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54AE20-ED98-4228-9706-28B7D97FD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305" y="5106597"/>
            <a:ext cx="1933998" cy="936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481511-9716-4B2D-8E3E-D335E7B6D2D6}"/>
              </a:ext>
            </a:extLst>
          </p:cNvPr>
          <p:cNvSpPr/>
          <p:nvPr/>
        </p:nvSpPr>
        <p:spPr>
          <a:xfrm>
            <a:off x="0" y="6642556"/>
            <a:ext cx="15584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BDS.Photo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820346"/>
            <a:ext cx="2800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52" y="376663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2C77F-BC4C-B67F-D1AE-7AE8B0E19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2750" y="5106596"/>
            <a:ext cx="1866645" cy="9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DBF25-F398-AF14-F68C-0EBCC4A8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Understanding Income taxes is like understanding a trip to the grocery store or a drug store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3AAB5-806B-0876-5D2F-804A16D8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Why?</a:t>
            </a:r>
          </a:p>
          <a:p>
            <a:r>
              <a:rPr lang="en-CA" dirty="0"/>
              <a:t>Most stores allow a combination of ordinary coupons, special coupons, gift cards and cash or credit </a:t>
            </a:r>
          </a:p>
          <a:p>
            <a:r>
              <a:rPr lang="en-CA" dirty="0"/>
              <a:t>The income tax system does the same thing… they have coupons that reduce your tax and income called non-refundable credits and deductions</a:t>
            </a:r>
          </a:p>
          <a:p>
            <a:r>
              <a:rPr lang="en-CA" dirty="0"/>
              <a:t>They also have ‘gift cards’ they call refundable credits. </a:t>
            </a:r>
          </a:p>
          <a:p>
            <a:r>
              <a:rPr lang="en-CA" dirty="0"/>
              <a:t>And they also pay money and accept money.</a:t>
            </a:r>
          </a:p>
          <a:p>
            <a:r>
              <a:rPr lang="en-CA" b="1" dirty="0">
                <a:solidFill>
                  <a:srgbClr val="C00000"/>
                </a:solidFill>
              </a:rPr>
              <a:t>If you know how shopping works, you also know how the income tax system works. You just didn’t know the terminology!   </a:t>
            </a:r>
          </a:p>
          <a:p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5F183F-0C86-6D07-718F-874D3E20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1C8A0-59ED-88E0-3032-290D3CA3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15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Non-refundable tax credits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Refundable tax credits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exemptions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Deductions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Entitlements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11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</a:t>
            </a:r>
          </a:p>
          <a:p>
            <a:r>
              <a:rPr lang="en-US" dirty="0">
                <a:solidFill>
                  <a:schemeClr val="bg1"/>
                </a:solidFill>
              </a:rPr>
              <a:t>How to reduce taxable income or get money back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system: A trip to the grocery store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82943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29759-3364-4791-99EE-50104024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95206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12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NON-REFUNDABLE TAX CREDITS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Money off for those who pay tax.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Worthless if your income is too 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59B11-DEB3-45F8-B511-78DF814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980235"/>
            <a:ext cx="10125075" cy="3962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4D7634-1205-4EF6-B2F9-500D72F3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69343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13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NON-REFUNDABLE TAX CREDITS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Money off for those who pay tax.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Worthless if your income is too 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970-1A86-42F7-831F-876B0AE7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096" y="1741492"/>
            <a:ext cx="3379808" cy="453792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C57F2B-A007-4A3C-926D-CA374EDE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300784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14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NON-REFUNDABLE TAX CREDITS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Money off for those who pay tax.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Worthless if your income is too low.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A5B43-9647-4196-8CE9-49F6A60F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48" y="1676627"/>
            <a:ext cx="3553103" cy="46676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4F54E-7291-4A06-81CC-56ECAF06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137561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22CBDB-A8F9-430E-86F2-6AB29D2E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00F4D-3BD2-4516-88FA-1B619977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15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92F8A-EBEA-4786-88A8-25640085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60375"/>
            <a:ext cx="6496050" cy="5895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9B5DB9-5EBC-4212-97E4-E6D9AFBC2D80}"/>
              </a:ext>
            </a:extLst>
          </p:cNvPr>
          <p:cNvSpPr/>
          <p:nvPr/>
        </p:nvSpPr>
        <p:spPr>
          <a:xfrm>
            <a:off x="1995854" y="136525"/>
            <a:ext cx="2042746" cy="637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F9AB-6365-44C8-B96B-C7A7D9751DA1}"/>
              </a:ext>
            </a:extLst>
          </p:cNvPr>
          <p:cNvSpPr/>
          <p:nvPr/>
        </p:nvSpPr>
        <p:spPr>
          <a:xfrm>
            <a:off x="4060214" y="236170"/>
            <a:ext cx="2692277" cy="7221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25C02-C81E-4B07-A742-F91F8ACA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080" y="192942"/>
            <a:ext cx="4997159" cy="61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4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Non-refundable tax credits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Refundable tax credits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exemptions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Deductions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Entitlements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16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</a:t>
            </a:r>
          </a:p>
          <a:p>
            <a:r>
              <a:rPr lang="en-US" dirty="0">
                <a:solidFill>
                  <a:schemeClr val="bg1"/>
                </a:solidFill>
              </a:rPr>
              <a:t>How to reduce taxable income or get money back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system: A trip to the grocery store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82943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5BB1BB-0D77-4518-B6FA-75D81BE3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326506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17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REFUNDABLE TAX CREDITS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‘gift card’ you can redeem for money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A7730-2AF0-42E8-B0DA-77461A36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664559"/>
            <a:ext cx="10191750" cy="42576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BE72B-AA6B-4176-BAE5-50B9543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60021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18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REFUNDABLE TAX CREDITS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‘gift card’ you can redeem for money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D471A-8DB4-47FE-BE1E-090879B6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42" y="1387560"/>
            <a:ext cx="3810316" cy="49838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7145C5-A6E4-4A0C-82B3-0BE7B4C9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67886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E98720-1E47-4A0C-B3E1-3DEB9A30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685" y="4413739"/>
            <a:ext cx="6268915" cy="1103801"/>
          </a:xfrm>
        </p:spPr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Page 7 of 8 in the income tax form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14F644-4B13-45EC-B298-55860EDE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63D71-7BE5-4111-8492-3F747D28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19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11FF1-3E21-4456-9EE6-49DE188B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11" y="1784839"/>
            <a:ext cx="65341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5210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RRSP VS. TFSA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they the same?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47FA7-8372-4809-AE42-BE0D1268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2" y="1527857"/>
            <a:ext cx="10262367" cy="48043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3F979-3909-41B5-8BB3-56B1943F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119745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Non-refundable tax credits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Refundable tax credits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exemptions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Deductions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Entitlements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20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</a:t>
            </a:r>
          </a:p>
          <a:p>
            <a:r>
              <a:rPr lang="en-US" dirty="0">
                <a:solidFill>
                  <a:schemeClr val="bg1"/>
                </a:solidFill>
              </a:rPr>
              <a:t>How to reduce taxable income or get money back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system: A trip to the grocery store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82943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6333-A0AD-443F-A483-FD7D6ED4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310814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21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EXEMPTIONS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‘forget about it’ card – you don’t have to report exempted money.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B293CF-9574-4F62-817C-8EB24687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676442"/>
            <a:ext cx="10144125" cy="43910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B6768-3364-4387-8E81-48752248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62279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Non-refundable tax credits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Refundable tax credits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exemptions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Deductions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Entitlements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22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</a:t>
            </a:r>
          </a:p>
          <a:p>
            <a:r>
              <a:rPr lang="en-US" dirty="0">
                <a:solidFill>
                  <a:schemeClr val="bg1"/>
                </a:solidFill>
              </a:rPr>
              <a:t>How to reduce taxable income or get money back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system: A trip to the grocery store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82943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E30B70-C838-4106-9877-52AD8054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389845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23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DEDUCTIONS AND TAX-FREE AMOUNTS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personalized “coupon”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C221A-5631-4932-91F4-7FFAB915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695492"/>
            <a:ext cx="10182225" cy="43529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D8A779-E05D-4B3E-AE79-C64746B9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132986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60A7F9-9DA6-45BE-AE4D-D51C5F2C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47843-D6D7-4685-9CB1-A128C9CB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24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DF248-FA23-4FA5-AC7E-CF508319C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60" y="0"/>
            <a:ext cx="5044317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25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DEDUCTIONS AND TAX-FREE AMOUNTS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personalized “coupon”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851F9-70C1-424C-8861-49F5AA651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13" y="1446061"/>
            <a:ext cx="7233574" cy="48517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7B8C4-B1C9-44AC-A8B8-A32A48F4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379085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26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9669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DEDUCTIONS AND TAX-FREE AMOUNTS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personalized “coupon”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CA1B1-7B35-4298-AF70-A599C349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08" y="1387560"/>
            <a:ext cx="7742395" cy="50846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84DD8F-A7C4-44FE-8AB9-AD84FFD9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6964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Non-refundable tax credits = Coupon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Refundable tax credits = Gift card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exemptions = Forget about it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Deductions = Specialized coupon; everyone different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Entitlements = You own it; it’s yours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refund = 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Combination of refundable and non-refundable credits (gift cards and coupons)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27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</a:t>
            </a:r>
          </a:p>
          <a:p>
            <a:r>
              <a:rPr lang="en-US" dirty="0">
                <a:solidFill>
                  <a:schemeClr val="bg1"/>
                </a:solidFill>
              </a:rPr>
              <a:t>How to reduce taxable income or get money back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it all together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67500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2AE78-E93F-4BD2-A8DC-27C020142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589859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DF172E-EEA7-4645-9E08-BD005905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59639-3C86-4304-A93A-50461E5C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28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54F89-8777-4D2B-AB3B-DBB05E07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228725"/>
            <a:ext cx="6629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2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5A2A-6E73-4A0B-9C14-08192678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Thank You!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B4F5-5696-4004-BBC5-D66DF779D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B9CA3-8509-41E0-9D3A-E8D04088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5D1E6-8DC5-4FCA-A705-74E54DF0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175802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98916D-6383-C3CD-8063-82CB05BA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Most  low income 55-70 year olds who contribute to a registered plan contribute to a TFSA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8B2D8-9F30-97B8-0342-6968B750B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909" y="1825625"/>
            <a:ext cx="7808182" cy="435133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D281D5-5CB3-7F85-F5D3-E3E140C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0947D-2FD3-016F-150F-870CD8C9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65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4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“taxable income” mean?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71447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28C2B-97FD-4486-B43C-679F1F8919DA}"/>
              </a:ext>
            </a:extLst>
          </p:cNvPr>
          <p:cNvSpPr/>
          <p:nvPr/>
        </p:nvSpPr>
        <p:spPr>
          <a:xfrm>
            <a:off x="4573598" y="666796"/>
            <a:ext cx="6873763" cy="327215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Taxable income is the amount on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line 26000 </a:t>
            </a: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(Line 260 in 2019) of your tax form. 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You pay no tax if: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Taxable income is about $17,000 and you are under 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Taxable income is $22,500 and you are 65+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BA49D-3B66-4244-9327-D2E6E076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98" y="3938954"/>
            <a:ext cx="6515100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FFA85-ED23-4DFD-9C00-74F60062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152858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6C34BE-0901-440B-9156-815B0469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44381" cy="681160"/>
          </a:xfrm>
        </p:spPr>
        <p:txBody>
          <a:bodyPr>
            <a:noAutofit/>
          </a:bodyPr>
          <a:lstStyle/>
          <a:p>
            <a:r>
              <a:rPr lang="en-CA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calculate your taxable income?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6C066B-741C-4FC7-90F4-BE8A826D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509"/>
            <a:ext cx="10794023" cy="3380827"/>
          </a:xfrm>
        </p:spPr>
        <p:txBody>
          <a:bodyPr>
            <a:normAutofit/>
          </a:bodyPr>
          <a:lstStyle/>
          <a:p>
            <a:r>
              <a:rPr lang="en-CA" b="1" dirty="0"/>
              <a:t>Total Income </a:t>
            </a:r>
            <a:r>
              <a:rPr lang="en-CA" dirty="0"/>
              <a:t>= Employment Income + CPP + Employment Insurance (EI) + Other Income + Self-employment income + Non-taxable benefit income –line 15000</a:t>
            </a:r>
          </a:p>
          <a:p>
            <a:r>
              <a:rPr lang="en-CA" dirty="0"/>
              <a:t>Total Income – Deductions = </a:t>
            </a:r>
            <a:r>
              <a:rPr lang="en-CA" b="1" dirty="0"/>
              <a:t>Net Income OR Adjustable Family Net Income (AFNI) – line 23600</a:t>
            </a:r>
            <a:endParaRPr lang="en-CA" dirty="0"/>
          </a:p>
          <a:p>
            <a:r>
              <a:rPr lang="en-CA" b="1" dirty="0">
                <a:solidFill>
                  <a:srgbClr val="C00000"/>
                </a:solidFill>
              </a:rPr>
              <a:t>Taxable income or income subject to taxation = Net Income - Non-taxable Income and non refundable credits – line 260 </a:t>
            </a:r>
            <a:endParaRPr lang="en-CA" dirty="0"/>
          </a:p>
          <a:p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8BD9BB-AFE4-4C42-992A-7B615BEF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5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C36278-B876-47C7-BB1D-FC9730AA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95345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D3E5C-F98B-427C-A371-82C205CE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81" y="0"/>
            <a:ext cx="530941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6C34BE-0901-440B-9156-815B0469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44381" cy="681160"/>
          </a:xfrm>
        </p:spPr>
        <p:txBody>
          <a:bodyPr>
            <a:noAutofit/>
          </a:bodyPr>
          <a:lstStyle/>
          <a:p>
            <a:r>
              <a:rPr lang="en-CA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Income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6C066B-741C-4FC7-90F4-BE8A826D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6044381" cy="5130677"/>
          </a:xfrm>
        </p:spPr>
        <p:txBody>
          <a:bodyPr/>
          <a:lstStyle/>
          <a:p>
            <a:endParaRPr lang="en-CA" dirty="0"/>
          </a:p>
          <a:p>
            <a:r>
              <a:rPr lang="en-CA" sz="2400" dirty="0"/>
              <a:t>Add </a:t>
            </a:r>
            <a:r>
              <a:rPr lang="en-CA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lines 10100 </a:t>
            </a:r>
            <a:r>
              <a:rPr lang="en-CA" sz="24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(line 1) </a:t>
            </a:r>
            <a:r>
              <a:rPr lang="en-CA" sz="2400" dirty="0"/>
              <a:t>to </a:t>
            </a:r>
            <a:r>
              <a:rPr lang="en-CA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14300</a:t>
            </a:r>
            <a:r>
              <a:rPr lang="en-CA" sz="2400" dirty="0"/>
              <a:t> (23)</a:t>
            </a:r>
          </a:p>
          <a:p>
            <a:pPr lvl="1"/>
            <a:r>
              <a:rPr lang="en-CA" dirty="0"/>
              <a:t>Employment Income </a:t>
            </a:r>
          </a:p>
          <a:p>
            <a:pPr lvl="1"/>
            <a:r>
              <a:rPr lang="en-CA" dirty="0"/>
              <a:t>CPP</a:t>
            </a:r>
          </a:p>
          <a:p>
            <a:pPr lvl="1"/>
            <a:r>
              <a:rPr lang="en-CA" dirty="0"/>
              <a:t>Employment Insurance (EI) </a:t>
            </a:r>
          </a:p>
          <a:p>
            <a:pPr lvl="1"/>
            <a:r>
              <a:rPr lang="en-CA" dirty="0"/>
              <a:t>Other Income</a:t>
            </a:r>
          </a:p>
          <a:p>
            <a:pPr lvl="1"/>
            <a:r>
              <a:rPr lang="en-CA" dirty="0"/>
              <a:t>Self-employment income</a:t>
            </a:r>
          </a:p>
          <a:p>
            <a:r>
              <a:rPr lang="en-CA" dirty="0"/>
              <a:t>Add </a:t>
            </a:r>
            <a:r>
              <a:rPr lang="en-CA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line 14700 </a:t>
            </a:r>
            <a:r>
              <a:rPr lang="en-CA" dirty="0"/>
              <a:t>(27)</a:t>
            </a:r>
          </a:p>
          <a:p>
            <a:pPr lvl="1"/>
            <a:r>
              <a:rPr lang="en-CA" dirty="0"/>
              <a:t>Non-taxable benefit income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43E68-7591-4890-BE1E-BD01EC39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4CFC7-AB42-43FF-949F-653223B3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162501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6C34BE-0901-440B-9156-815B0469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44381" cy="681160"/>
          </a:xfrm>
        </p:spPr>
        <p:txBody>
          <a:bodyPr>
            <a:noAutofit/>
          </a:bodyPr>
          <a:lstStyle/>
          <a:p>
            <a:r>
              <a:rPr lang="en-CA" sz="24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 Income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6C066B-741C-4FC7-90F4-BE8A826D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6044381" cy="513067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Total Income – Deductions = Net Income </a:t>
            </a:r>
            <a:r>
              <a:rPr lang="en-CA" sz="2200" dirty="0"/>
              <a:t>(</a:t>
            </a:r>
            <a:r>
              <a:rPr lang="en-CA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Line 23600/</a:t>
            </a:r>
            <a:r>
              <a:rPr lang="en-CA" sz="24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Line 51</a:t>
            </a:r>
            <a:r>
              <a:rPr lang="en-CA" dirty="0"/>
              <a:t>): Adjusted Family Net Income (AFNI)</a:t>
            </a:r>
          </a:p>
          <a:p>
            <a:r>
              <a:rPr lang="en-CA" sz="24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Deductions (</a:t>
            </a:r>
            <a:r>
              <a:rPr lang="en-CA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Line 23300/</a:t>
            </a:r>
            <a:r>
              <a:rPr lang="en-CA" sz="24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47): Add lines </a:t>
            </a:r>
            <a:r>
              <a:rPr lang="en-CA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20700</a:t>
            </a:r>
            <a:r>
              <a:rPr lang="en-CA" sz="24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(30) to </a:t>
            </a:r>
            <a:r>
              <a:rPr lang="en-CA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23200</a:t>
            </a:r>
            <a:r>
              <a:rPr lang="en-CA" sz="2400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(46)</a:t>
            </a:r>
          </a:p>
          <a:p>
            <a:r>
              <a:rPr lang="en-CA" dirty="0"/>
              <a:t>Non-taxable income: (</a:t>
            </a:r>
            <a:r>
              <a:rPr lang="en-CA" sz="2800" dirty="0"/>
              <a:t>Sum of Line 52 to 60 or Line 24400 to 25600</a:t>
            </a:r>
            <a:r>
              <a:rPr lang="en-CA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080E4-5704-4392-90AB-61DDF2AE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77" y="0"/>
            <a:ext cx="5287123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34DFE-AF28-4915-9235-120658F7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87B13-307C-4B55-BB61-D40A0155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95621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6C34BE-0901-440B-9156-815B0469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44381" cy="681160"/>
          </a:xfrm>
        </p:spPr>
        <p:txBody>
          <a:bodyPr>
            <a:noAutofit/>
          </a:bodyPr>
          <a:lstStyle/>
          <a:p>
            <a:r>
              <a:rPr lang="en-CA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Taxable Income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6C066B-741C-4FC7-90F4-BE8A826D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7"/>
            <a:ext cx="10837985" cy="238271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Taxable income = Net Income - Non-taxable Income</a:t>
            </a:r>
          </a:p>
          <a:p>
            <a:r>
              <a:rPr lang="it-IT" dirty="0"/>
              <a:t>Non-taxable income: add </a:t>
            </a:r>
            <a:r>
              <a:rPr lang="it-IT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lines 24400 </a:t>
            </a:r>
            <a:r>
              <a:rPr lang="it-IT" dirty="0"/>
              <a:t>(52) to </a:t>
            </a:r>
            <a:r>
              <a:rPr lang="it-IT" sz="24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25600</a:t>
            </a:r>
            <a:r>
              <a:rPr lang="it-IT" dirty="0"/>
              <a:t> (60)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15FBA-FC1F-4A35-88A2-A0D5E0DA3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068634"/>
            <a:ext cx="8048992" cy="39386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E08D3-2A88-413E-AEDE-FB98504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1CCA-E84F-46CA-B49C-9377BF668CC5}" type="slidenum">
              <a:rPr lang="en-CA" smtClean="0"/>
              <a:t>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4BBC8-06FA-4EA0-81B7-CD2085F2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231029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Non-refundable tax credits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Refundable tax credits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exemptions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Deductions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Entitlements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9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</a:t>
            </a:r>
          </a:p>
          <a:p>
            <a:r>
              <a:rPr lang="en-US" dirty="0">
                <a:solidFill>
                  <a:schemeClr val="bg1"/>
                </a:solidFill>
              </a:rPr>
              <a:t>How to reduce taxable income or get money back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system: A trip to the grocery store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82943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2EE881-5DA2-4845-9510-5136BBD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The Income Tax System</a:t>
            </a:r>
          </a:p>
        </p:txBody>
      </p:sp>
    </p:spTree>
    <p:extLst>
      <p:ext uri="{BB962C8B-B14F-4D97-AF65-F5344CB8AC3E}">
        <p14:creationId xmlns:p14="http://schemas.microsoft.com/office/powerpoint/2010/main" val="86289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902</Words>
  <Application>Microsoft Office PowerPoint</Application>
  <PresentationFormat>Widescreen</PresentationFormat>
  <Paragraphs>195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RETIRING ON A LOW INCOME NEW PRESENTATION 2026 Learning the personal income tax system: Module 2  John Stapleton    22 May 2026</vt:lpstr>
      <vt:lpstr>PowerPoint Presentation</vt:lpstr>
      <vt:lpstr>Most  low income 55-70 year olds who contribute to a registered plan contribute to a TFSA</vt:lpstr>
      <vt:lpstr>PowerPoint Presentation</vt:lpstr>
      <vt:lpstr>How to calculate your taxable income?</vt:lpstr>
      <vt:lpstr>Total Income</vt:lpstr>
      <vt:lpstr>Net Income</vt:lpstr>
      <vt:lpstr>Taxable Income</vt:lpstr>
      <vt:lpstr>PowerPoint Presentation</vt:lpstr>
      <vt:lpstr>Understanding Income taxes is like understanding a trip to the grocery store or a drug 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RETIRING ON A LOW INCOME NEW PRESENTATION 2022 Learning the personal income tax system: Module 2 March , 2022   John Stapleton</dc:title>
  <dc:creator>John Stapleton</dc:creator>
  <cp:lastModifiedBy>Jill Umbach</cp:lastModifiedBy>
  <cp:revision>10</cp:revision>
  <dcterms:created xsi:type="dcterms:W3CDTF">2022-02-26T15:13:17Z</dcterms:created>
  <dcterms:modified xsi:type="dcterms:W3CDTF">2026-05-22T12:08:13Z</dcterms:modified>
</cp:coreProperties>
</file>