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6" r:id="rId3"/>
    <p:sldId id="310" r:id="rId4"/>
    <p:sldId id="330" r:id="rId5"/>
    <p:sldId id="331" r:id="rId6"/>
    <p:sldId id="312" r:id="rId7"/>
    <p:sldId id="317" r:id="rId8"/>
    <p:sldId id="352" r:id="rId9"/>
    <p:sldId id="276" r:id="rId10"/>
    <p:sldId id="301" r:id="rId11"/>
    <p:sldId id="342" r:id="rId12"/>
    <p:sldId id="356" r:id="rId13"/>
    <p:sldId id="357" r:id="rId14"/>
    <p:sldId id="348" r:id="rId15"/>
    <p:sldId id="349" r:id="rId16"/>
    <p:sldId id="271" r:id="rId17"/>
    <p:sldId id="350" r:id="rId18"/>
    <p:sldId id="358" r:id="rId19"/>
    <p:sldId id="274" r:id="rId20"/>
    <p:sldId id="277" r:id="rId21"/>
    <p:sldId id="275" r:id="rId22"/>
    <p:sldId id="278" r:id="rId23"/>
    <p:sldId id="34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BF1DD-D30D-43D3-A899-E9A47149EC22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0F13-1CE8-4B05-B73A-63011C5B1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628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population age 65+, the low-income rates using LIM-AT reached its peak in late 1970s and dropped to the lowest point in 1995.</a:t>
            </a:r>
          </a:p>
          <a:p>
            <a:endParaRPr lang="en-CA" dirty="0"/>
          </a:p>
          <a:p>
            <a:r>
              <a:rPr lang="en-CA" dirty="0"/>
              <a:t>Currently, the low-incomes rates is around half of the level of the peak, while the actual account of persons in low income reaches its peak since late 1970s.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95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39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chart break down the previous chart by gender groups.</a:t>
            </a:r>
          </a:p>
          <a:p>
            <a:endParaRPr lang="en-CA" dirty="0"/>
          </a:p>
          <a:p>
            <a:r>
              <a:rPr lang="en-CA" dirty="0"/>
              <a:t>Women’s group constantly having higher low-income rates and higher count of seniors with low-income than men’s group,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43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This chart break down the chart on slide 35 by family status.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Seniors not in a family constantly having higher low-income rates and count of seniors with low-income than seniors living in a family.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05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both gender groups: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likelihood of living with extended families stays roughly the same throughout age 65 to 85+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likelihood of living alone increases with 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dirty="0"/>
              <a:t>Males age between 75 and 84 as well as females age between 65 and 74 are more likely to live as couple with no children than other age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51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both gender groups, seniors living with non relatives only have the highest poverty rates.</a:t>
            </a:r>
          </a:p>
          <a:p>
            <a:endParaRPr lang="en-CA" dirty="0"/>
          </a:p>
          <a:p>
            <a:r>
              <a:rPr lang="en-CA" dirty="0"/>
              <a:t>Across all family types and gender groups, there’s a decrease of poverty rates since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09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Toronto and Vancouver have the first and second largest portions of seniors who are immigrants (including recent and established immigrants): 71% and 59%. </a:t>
            </a:r>
          </a:p>
          <a:p>
            <a:r>
              <a:rPr lang="en-CA" dirty="0"/>
              <a:t>Toronto’s is significantly higher than Vancouver’s.</a:t>
            </a:r>
          </a:p>
          <a:p>
            <a:r>
              <a:rPr lang="en-CA" dirty="0"/>
              <a:t>Halifax has the smallest portion: 12%</a:t>
            </a:r>
          </a:p>
          <a:p>
            <a:endParaRPr lang="en-CA" dirty="0"/>
          </a:p>
          <a:p>
            <a:r>
              <a:rPr lang="en-CA" dirty="0"/>
              <a:t>Toronto and Calgary have the largest portions of recent immigrants of their CMA population: 5% 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7DBE-BB67-420D-9404-8289CBD301E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00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ACF2-76E3-412B-B4E1-207A01958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E4234-1A4D-47F5-B2FF-4C71AE924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50F8D-CFB9-48E3-B21D-9F33A7AF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EE8AF-0486-43C2-AE6B-A7567EF8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45D69-E218-48A6-A6AD-3DAD4AF5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43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F610-56AA-4226-960D-522E6A3E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390B1-7E91-4C02-8458-3DDB2B93D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FC7A-CA34-4A9F-A5B8-5749D4F5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CC928-D88B-4D01-8CA7-A09CC58F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075D-1113-4A44-A297-AFA0CC54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1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0821F-BF68-450F-812B-67BD44D55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09F3C-C4F9-49A0-B6D2-381C066CE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4906-86B1-4FF2-B0A5-01673CE4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98B8-7E70-4434-82BF-E0D80F72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6A8B-CD0C-4AE4-9E66-ABC505EB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29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3D4A-4E43-4C3A-9B01-68CF5225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3ADF-9D2E-4914-8B42-01DB27A8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1D247-3007-45D3-A1F0-0DE5B955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6E37-EBF9-4D4A-9964-D93631A7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4FD63-0914-4EBA-A380-66A2A9B3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12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D860-7DCA-485A-8041-68C03F0E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CD38E-51F4-4E24-9EA4-44BD878A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B651-4366-4523-9D64-69773C7A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1D5FD-75DA-4B49-BD2C-18865731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E7AA9-B379-4554-BFAC-FED8600F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07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56C2-C348-46E3-9948-7489D211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5B53-CFD8-4156-BCDD-1B44AF497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40BBE-FEA2-4F23-AD15-5742946B6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C585B-13FD-41C5-94D9-E5E2953B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CAA0A-9AAD-46BF-A504-AD7D96BC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28CF7-9F8C-4FF8-A7F3-1E053E8E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6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DB0A-4181-4578-946F-D94252D4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17DC1-27E7-4FDE-8731-E2D2CA289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74BCA-D4DA-4224-8DCB-698061FB2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17ABD-A06B-40FB-8A6A-0D8D22C3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8935D-15F7-4463-A881-22A65A614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293BE-049B-44A4-BE25-4744AF95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0796D-DBE7-44C3-AA09-4A4CE370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4D105-8C59-402A-9F21-6485C902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1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5E0A-10DC-439E-9739-5FB05EC4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675C3-C4BD-4808-BAEF-92858C2B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99F20-E7A8-4705-BF2D-52B7AFF0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672FB-EBE5-4DAC-9E5F-FEC8666B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7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1FE2B-303F-48C4-B235-1932EC24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59807-F04B-4C99-A7DF-C2385759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BA42C-4AA6-49B2-AD40-4F5D2621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84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DC9B-C70C-497A-83A7-BF6D901D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92CE-735D-41A2-AC2D-EB657CC74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8A772-6B8B-4A14-A01E-DFF48F365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4858A-34C4-4127-9B89-DAE51702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702D7-746E-492F-8E41-129993BD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5A742-6957-4379-97BB-82207D1A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0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1D83-16CA-480B-8419-0330BD8A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7C350-19A1-449F-B15E-FD8B2711D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B9190-6915-49C0-9EF2-DA25E3CE7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BCD90-EA1B-4686-B9E0-29B51C62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3C76D-6B3E-400F-9B18-98A288DB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BC55F-57E5-42C8-8851-7DB9F098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3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63282-5AB1-4487-A3DB-0209EC26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D055E-45B6-465D-920E-7FEB6D405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7C73-7425-4B3A-83AD-8FDAD0FAD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97F2-8DC3-4550-8F7E-0F5884D1D42A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1F76-D787-4676-8116-F640306C6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ED91-1677-4F81-8920-0551BD776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B308-ABC9-43F1-89AC-C6F12D494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57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dsphoto?utm_source=unsplash&amp;utm_medium=referral&amp;utm_content=creditCopyText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unsplash.com/s/photos/td-tower,-toronto,-canada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aulstickman?utm_source=unsplash&amp;utm_medium=referral&amp;utm_content=creditCopyTex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wheelchair?utm_source=unsplash&amp;utm_medium=referral&amp;utm_content=creditCopyTex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awntothesea.com/tickbo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5A75-43A7-4CAE-9A83-17AEA2CA7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9256" y="1154095"/>
            <a:ext cx="6023657" cy="3124941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RETIRING ON A LOW INCOME</a:t>
            </a:r>
            <a:b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PRESENTATION 2026</a:t>
            </a:r>
            <a:b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seniors get? Module 1</a:t>
            </a:r>
            <a:b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May 2026</a:t>
            </a:r>
            <a:br>
              <a:rPr lang="en-CA" sz="2800" b="1" dirty="0">
                <a:solidFill>
                  <a:srgbClr val="0078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John Stapleton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54AE20-ED98-4228-9706-28B7D97FD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305" y="5106597"/>
            <a:ext cx="1933998" cy="936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481511-9716-4B2D-8E3E-D335E7B6D2D6}"/>
              </a:ext>
            </a:extLst>
          </p:cNvPr>
          <p:cNvSpPr/>
          <p:nvPr/>
        </p:nvSpPr>
        <p:spPr>
          <a:xfrm>
            <a:off x="0" y="6642556"/>
            <a:ext cx="15584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BDS.Photo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820346"/>
            <a:ext cx="2800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52" y="376663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82410-1414-F38D-8A9D-BF8A4A847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2750" y="5106596"/>
            <a:ext cx="1866645" cy="9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8D4E5-506E-3ACA-0423-55F3A1EC5E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635" y="0"/>
            <a:ext cx="861872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89C87-0D85-ADDC-D176-491EA89C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New: 2022 - 2026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OAS for 75+: 10% increment : $808.45 a month  </a:t>
            </a:r>
            <a:r>
              <a:rPr lang="en-US" dirty="0">
                <a:solidFill>
                  <a:srgbClr val="FF0000"/>
                </a:solidFill>
              </a:rPr>
              <a:t>$74.23 higher than for those 65-74</a:t>
            </a:r>
            <a:endParaRPr lang="en-US" strike="sngStrike" dirty="0">
              <a:solidFill>
                <a:srgbClr val="FF0000"/>
              </a:solidFill>
            </a:endParaRPr>
          </a:p>
          <a:p>
            <a:r>
              <a:rPr lang="en-US" dirty="0"/>
              <a:t>Indexation –July 1, 2024– significant increases with CPI</a:t>
            </a:r>
          </a:p>
          <a:p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No Indexation April to June 2024 and January to March 2025</a:t>
            </a:r>
          </a:p>
          <a:p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Small increase for January 2026</a:t>
            </a:r>
          </a:p>
          <a:p>
            <a:r>
              <a:rPr lang="en-US" dirty="0"/>
              <a:t>GAINS   $90 a month 2025-26 (Couples $180 a month)</a:t>
            </a:r>
          </a:p>
          <a:p>
            <a:r>
              <a:rPr lang="en-US" dirty="0"/>
              <a:t>and now indexed to CPI</a:t>
            </a:r>
          </a:p>
          <a:p>
            <a:pPr marL="0" indent="0">
              <a:buNone/>
            </a:pPr>
            <a:r>
              <a:rPr lang="en-US" dirty="0"/>
              <a:t> Minimum wage  increased to  $17.60 on October 1, 2024  - $17.60 October 2025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income retirement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6F559-A6D6-49C8-9530-01FCE7A2CFD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3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318967" y="317442"/>
            <a:ext cx="942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HAT SENIORS GET IN ONTARIO, MONTHLY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804128-8649-49E9-9EB3-51D46DDB9C15}"/>
              </a:ext>
            </a:extLst>
          </p:cNvPr>
          <p:cNvCxnSpPr>
            <a:cxnSpLocks/>
          </p:cNvCxnSpPr>
          <p:nvPr/>
        </p:nvCxnSpPr>
        <p:spPr>
          <a:xfrm>
            <a:off x="360486" y="2088299"/>
            <a:ext cx="11052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385970-3AF3-484B-B781-0DFBE7D3DEFD}"/>
              </a:ext>
            </a:extLst>
          </p:cNvPr>
          <p:cNvSpPr txBox="1"/>
          <p:nvPr/>
        </p:nvSpPr>
        <p:spPr>
          <a:xfrm>
            <a:off x="360486" y="1639862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D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44D6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1C2A3-2631-4454-87AE-CED0DECB92AD}"/>
              </a:ext>
            </a:extLst>
          </p:cNvPr>
          <p:cNvSpPr txBox="1"/>
          <p:nvPr/>
        </p:nvSpPr>
        <p:spPr>
          <a:xfrm>
            <a:off x="4543277" y="1639862"/>
            <a:ext cx="236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D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it work?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44D6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6002C-6829-4D78-A40E-B4D0493820D2}"/>
              </a:ext>
            </a:extLst>
          </p:cNvPr>
          <p:cNvSpPr txBox="1"/>
          <p:nvPr/>
        </p:nvSpPr>
        <p:spPr>
          <a:xfrm>
            <a:off x="9847974" y="1639862"/>
            <a:ext cx="162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D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Monthly Benefit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srgbClr val="44D6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DD4EC183-B1BD-48CB-ABDF-8B59593928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26126" y="1064161"/>
            <a:ext cx="591231" cy="5912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E7D37D-12B1-4E00-9A8A-E3A80515D0F3}"/>
              </a:ext>
            </a:extLst>
          </p:cNvPr>
          <p:cNvSpPr txBox="1"/>
          <p:nvPr/>
        </p:nvSpPr>
        <p:spPr>
          <a:xfrm>
            <a:off x="318967" y="2162532"/>
            <a:ext cx="39846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Canada Pension Plan (CPP)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 Age Security (OAS)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Guaranteed Income Supplement (GIS)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Guaranteed Annual Income System (GAINS)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,Ontario only; Refundable Credits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from savings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pensions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Earnings</a:t>
            </a:r>
          </a:p>
        </p:txBody>
      </p:sp>
      <p:pic>
        <p:nvPicPr>
          <p:cNvPr id="12" name="Graphic 11" descr="Briefcase">
            <a:extLst>
              <a:ext uri="{FF2B5EF4-FFF2-40B4-BE49-F238E27FC236}">
                <a16:creationId xmlns:a16="http://schemas.microsoft.com/office/drawing/2014/main" id="{DFF9DFF1-F421-4963-A757-210050A2AA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54" y="1064162"/>
            <a:ext cx="591231" cy="5912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0DF53C-86EF-43B5-98B3-E3C86565DEC2}"/>
              </a:ext>
            </a:extLst>
          </p:cNvPr>
          <p:cNvSpPr txBox="1"/>
          <p:nvPr/>
        </p:nvSpPr>
        <p:spPr>
          <a:xfrm>
            <a:off x="4513869" y="2162532"/>
            <a:ext cx="47650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paid in, you can get a pension.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people 65+ get this. There are also some benefits for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low-income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spouses not yet 65.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with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incomes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get this.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are getting GIS but are still below the province’s minimum income, you get extra money.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 you put in an RRSP or TFSA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pension from where you worked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 from working for wages or ‘other’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C88BA0-71F6-4D91-91DB-D4AB664E48F4}"/>
              </a:ext>
            </a:extLst>
          </p:cNvPr>
          <p:cNvSpPr txBox="1"/>
          <p:nvPr/>
        </p:nvSpPr>
        <p:spPr>
          <a:xfrm>
            <a:off x="9824421" y="2167405"/>
            <a:ext cx="16436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60: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$920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65: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$1,508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65: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$742.31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65: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$1,108.74 for singles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65: $90  a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Graphic 19" descr="Newspaper">
            <a:extLst>
              <a:ext uri="{FF2B5EF4-FFF2-40B4-BE49-F238E27FC236}">
                <a16:creationId xmlns:a16="http://schemas.microsoft.com/office/drawing/2014/main" id="{89F06AA7-71D3-49E5-9B1A-32B54BAB4D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5807" y="1064161"/>
            <a:ext cx="591232" cy="59123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83AE97-DB68-4E19-BF9B-5A9E5358601E}"/>
              </a:ext>
            </a:extLst>
          </p:cNvPr>
          <p:cNvCxnSpPr>
            <a:cxnSpLocks/>
          </p:cNvCxnSpPr>
          <p:nvPr/>
        </p:nvCxnSpPr>
        <p:spPr>
          <a:xfrm>
            <a:off x="336932" y="2796724"/>
            <a:ext cx="11052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AF8D9C-A7DB-4D9B-B159-8C350D6765D6}"/>
              </a:ext>
            </a:extLst>
          </p:cNvPr>
          <p:cNvCxnSpPr>
            <a:cxnSpLocks/>
          </p:cNvCxnSpPr>
          <p:nvPr/>
        </p:nvCxnSpPr>
        <p:spPr>
          <a:xfrm>
            <a:off x="318967" y="3518084"/>
            <a:ext cx="11052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05B1A4-CBA7-4C78-B150-D2E26A774293}"/>
              </a:ext>
            </a:extLst>
          </p:cNvPr>
          <p:cNvCxnSpPr>
            <a:cxnSpLocks/>
          </p:cNvCxnSpPr>
          <p:nvPr/>
        </p:nvCxnSpPr>
        <p:spPr>
          <a:xfrm>
            <a:off x="318967" y="4056564"/>
            <a:ext cx="11149122" cy="134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7BA1BC-A828-46F3-AFC2-A3951FBBFE26}"/>
              </a:ext>
            </a:extLst>
          </p:cNvPr>
          <p:cNvCxnSpPr>
            <a:cxnSpLocks/>
          </p:cNvCxnSpPr>
          <p:nvPr/>
        </p:nvCxnSpPr>
        <p:spPr>
          <a:xfrm>
            <a:off x="397119" y="4798244"/>
            <a:ext cx="9239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36911F-5DBF-4B31-B9D0-99BFF63BE667}"/>
              </a:ext>
            </a:extLst>
          </p:cNvPr>
          <p:cNvCxnSpPr>
            <a:cxnSpLocks/>
          </p:cNvCxnSpPr>
          <p:nvPr/>
        </p:nvCxnSpPr>
        <p:spPr>
          <a:xfrm>
            <a:off x="397119" y="5265604"/>
            <a:ext cx="9239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CDA719-1FB3-438E-B10B-6626C46A4FE9}"/>
              </a:ext>
            </a:extLst>
          </p:cNvPr>
          <p:cNvCxnSpPr>
            <a:cxnSpLocks/>
          </p:cNvCxnSpPr>
          <p:nvPr/>
        </p:nvCxnSpPr>
        <p:spPr>
          <a:xfrm>
            <a:off x="397119" y="5748260"/>
            <a:ext cx="9239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oter Placeholder 37">
            <a:extLst>
              <a:ext uri="{FF2B5EF4-FFF2-40B4-BE49-F238E27FC236}">
                <a16:creationId xmlns:a16="http://schemas.microsoft.com/office/drawing/2014/main" id="{409774F7-90D3-47D1-A31F-05312DF9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Retiring on a Low Income</a:t>
            </a:r>
          </a:p>
        </p:txBody>
      </p:sp>
      <p:sp>
        <p:nvSpPr>
          <p:cNvPr id="44" name="Slide Number Placeholder 38">
            <a:extLst>
              <a:ext uri="{FF2B5EF4-FFF2-40B4-BE49-F238E27FC236}">
                <a16:creationId xmlns:a16="http://schemas.microsoft.com/office/drawing/2014/main" id="{D358D051-1AE5-4BF2-A3D7-E7A14AF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6F559-A6D6-49C8-9530-01FCE7A2CFD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2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318967" y="317442"/>
            <a:ext cx="10676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“LOW INCOME” MEAN?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you be eligible for OAS?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804128-8649-49E9-9EB3-51D46DDB9C15}"/>
              </a:ext>
            </a:extLst>
          </p:cNvPr>
          <p:cNvCxnSpPr>
            <a:cxnSpLocks/>
          </p:cNvCxnSpPr>
          <p:nvPr/>
        </p:nvCxnSpPr>
        <p:spPr>
          <a:xfrm>
            <a:off x="1196051" y="2737581"/>
            <a:ext cx="9371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385970-3AF3-484B-B781-0DFBE7D3DEFD}"/>
              </a:ext>
            </a:extLst>
          </p:cNvPr>
          <p:cNvSpPr txBox="1"/>
          <p:nvPr/>
        </p:nvSpPr>
        <p:spPr>
          <a:xfrm>
            <a:off x="1196051" y="2276920"/>
            <a:ext cx="408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picture when you are age 65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1C2A3-2631-4454-87AE-CED0DECB92AD}"/>
              </a:ext>
            </a:extLst>
          </p:cNvPr>
          <p:cNvSpPr txBox="1"/>
          <p:nvPr/>
        </p:nvSpPr>
        <p:spPr>
          <a:xfrm>
            <a:off x="5943124" y="2037776"/>
            <a:ext cx="492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be low income if your yearly income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D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(not counting OAS!)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under:</a:t>
            </a: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DD4EC183-B1BD-48CB-ABDF-8B59593928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71387" y="1179216"/>
            <a:ext cx="908513" cy="9085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E7D37D-12B1-4E00-9A8A-E3A80515D0F3}"/>
              </a:ext>
            </a:extLst>
          </p:cNvPr>
          <p:cNvSpPr txBox="1"/>
          <p:nvPr/>
        </p:nvSpPr>
        <p:spPr>
          <a:xfrm>
            <a:off x="1243520" y="2882605"/>
            <a:ext cx="4765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person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Couple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Both getting Old Age Security (OAS pension)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Couple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Only one partner getting OAS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Other partner is under 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Couple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One partner getting OAS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Other partner is 60-64 and getting the Allowance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0DF53C-86EF-43B5-98B3-E3C86565DEC2}"/>
              </a:ext>
            </a:extLst>
          </p:cNvPr>
          <p:cNvSpPr txBox="1"/>
          <p:nvPr/>
        </p:nvSpPr>
        <p:spPr>
          <a:xfrm>
            <a:off x="5881761" y="3006604"/>
            <a:ext cx="476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$22,488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$29,712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$53,904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$41,616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83AE97-DB68-4E19-BF9B-5A9E5358601E}"/>
              </a:ext>
            </a:extLst>
          </p:cNvPr>
          <p:cNvCxnSpPr>
            <a:cxnSpLocks/>
          </p:cNvCxnSpPr>
          <p:nvPr/>
        </p:nvCxnSpPr>
        <p:spPr>
          <a:xfrm>
            <a:off x="1554222" y="3368778"/>
            <a:ext cx="9371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AF8D9C-A7DB-4D9B-B159-8C350D6765D6}"/>
              </a:ext>
            </a:extLst>
          </p:cNvPr>
          <p:cNvCxnSpPr>
            <a:cxnSpLocks/>
          </p:cNvCxnSpPr>
          <p:nvPr/>
        </p:nvCxnSpPr>
        <p:spPr>
          <a:xfrm>
            <a:off x="1196051" y="4033369"/>
            <a:ext cx="9418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05B1A4-CBA7-4C78-B150-D2E26A774293}"/>
              </a:ext>
            </a:extLst>
          </p:cNvPr>
          <p:cNvCxnSpPr>
            <a:cxnSpLocks/>
          </p:cNvCxnSpPr>
          <p:nvPr/>
        </p:nvCxnSpPr>
        <p:spPr>
          <a:xfrm>
            <a:off x="1243520" y="4970431"/>
            <a:ext cx="9371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oter Placeholder 37">
            <a:extLst>
              <a:ext uri="{FF2B5EF4-FFF2-40B4-BE49-F238E27FC236}">
                <a16:creationId xmlns:a16="http://schemas.microsoft.com/office/drawing/2014/main" id="{409774F7-90D3-47D1-A31F-05312DF9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9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Retiring on a Low Income</a:t>
            </a:r>
          </a:p>
        </p:txBody>
      </p:sp>
      <p:sp>
        <p:nvSpPr>
          <p:cNvPr id="44" name="Slide Number Placeholder 38">
            <a:extLst>
              <a:ext uri="{FF2B5EF4-FFF2-40B4-BE49-F238E27FC236}">
                <a16:creationId xmlns:a16="http://schemas.microsoft.com/office/drawing/2014/main" id="{D358D051-1AE5-4BF2-A3D7-E7A14AF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99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6F559-A6D6-49C8-9530-01FCE7A2CFD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Graphic 21" descr="Man and woman">
            <a:extLst>
              <a:ext uri="{FF2B5EF4-FFF2-40B4-BE49-F238E27FC236}">
                <a16:creationId xmlns:a16="http://schemas.microsoft.com/office/drawing/2014/main" id="{039199CD-CB41-47DB-8C7B-688B48AB29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46406" y="1434025"/>
            <a:ext cx="908513" cy="9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14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TAX-BACK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a.k.a. GIS Reduction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your GIS when you earn other income?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777294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28C2B-97FD-4486-B43C-679F1F8919DA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The tax-back is 50% on GIS and (a further 25% on the GIS supplement for a real rate of 59% - 50% on earnings only) on all net income from: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RRSP cash outs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Investment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Wage Earnings after $5,000 a year</a:t>
            </a:r>
            <a:b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(50% recovery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Honorariums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Note: </a:t>
            </a:r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Income from OAS does not affect the amount of GIS you receive</a:t>
            </a:r>
            <a:endParaRPr lang="en-AU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3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318967" y="317442"/>
            <a:ext cx="106769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and Where the GIS clawback exceeds 50% to an overall 59% for non-earners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+25% in GIS supplement zone (2016 graph)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oter Placeholder 37">
            <a:extLst>
              <a:ext uri="{FF2B5EF4-FFF2-40B4-BE49-F238E27FC236}">
                <a16:creationId xmlns:a16="http://schemas.microsoft.com/office/drawing/2014/main" id="{409774F7-90D3-47D1-A31F-05312DF9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7995"/>
            <a:ext cx="4114800" cy="365125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Retiring on a Low Income</a:t>
            </a:r>
          </a:p>
        </p:txBody>
      </p:sp>
      <p:sp>
        <p:nvSpPr>
          <p:cNvPr id="44" name="Slide Number Placeholder 38">
            <a:extLst>
              <a:ext uri="{FF2B5EF4-FFF2-40B4-BE49-F238E27FC236}">
                <a16:creationId xmlns:a16="http://schemas.microsoft.com/office/drawing/2014/main" id="{D358D051-1AE5-4BF2-A3D7-E7A14AF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7995"/>
            <a:ext cx="2743200" cy="365125"/>
          </a:xfrm>
        </p:spPr>
        <p:txBody>
          <a:bodyPr/>
          <a:lstStyle/>
          <a:p>
            <a:fld id="{A676F559-A6D6-49C8-9530-01FCE7A2CFD8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625A8-ECD2-4866-A960-62D26ABE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70" y="1611334"/>
            <a:ext cx="8358659" cy="52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16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2020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can keep more of your GIS when you earn income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777294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28C2B-97FD-4486-B43C-679F1F8919DA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Earnings exemption went to $5,000 from $3,500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Extended to self-employed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Tax-back/clawback rate reduced to 50% overall, allowing more seniors to earn more money before losing GIS 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Reduces overall recovery rate from 75% in GIS supplement zone to 50% for earners</a:t>
            </a:r>
            <a:endParaRPr lang="en-AU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8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7046B-E93E-4FFB-990D-B6B9FAA1F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276" y="0"/>
            <a:ext cx="4649724" cy="6858000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17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44387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TINA’S STORY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example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28C2B-97FD-4486-B43C-679F1F8919DA}"/>
              </a:ext>
            </a:extLst>
          </p:cNvPr>
          <p:cNvSpPr/>
          <p:nvPr/>
        </p:nvSpPr>
        <p:spPr>
          <a:xfrm>
            <a:off x="295818" y="1387560"/>
            <a:ext cx="6999062" cy="496879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Single mother receives social assistance from age 18 to 30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Went back to school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Worked as a part-time nurse’s assistant from age 30 to 50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Became disabled with MS and received Ontario Disability (ODSP)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Now she is turning 65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DB318-854A-4C55-A5F0-B43B6C7F6B29}"/>
              </a:ext>
            </a:extLst>
          </p:cNvPr>
          <p:cNvSpPr/>
          <p:nvPr/>
        </p:nvSpPr>
        <p:spPr>
          <a:xfrm>
            <a:off x="10480732" y="0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 Stickman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7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804128-8649-49E9-9EB3-51D46DDB9C15}"/>
              </a:ext>
            </a:extLst>
          </p:cNvPr>
          <p:cNvCxnSpPr>
            <a:cxnSpLocks/>
          </p:cNvCxnSpPr>
          <p:nvPr/>
        </p:nvCxnSpPr>
        <p:spPr>
          <a:xfrm>
            <a:off x="360486" y="2121260"/>
            <a:ext cx="11052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385970-3AF3-484B-B781-0DFBE7D3DEFD}"/>
              </a:ext>
            </a:extLst>
          </p:cNvPr>
          <p:cNvSpPr txBox="1"/>
          <p:nvPr/>
        </p:nvSpPr>
        <p:spPr>
          <a:xfrm>
            <a:off x="397119" y="1642616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D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44D6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1C2A3-2631-4454-87AE-CED0DECB92AD}"/>
              </a:ext>
            </a:extLst>
          </p:cNvPr>
          <p:cNvSpPr txBox="1"/>
          <p:nvPr/>
        </p:nvSpPr>
        <p:spPr>
          <a:xfrm>
            <a:off x="4537792" y="1642616"/>
            <a:ext cx="315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D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monthly income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44D6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6002C-6829-4D78-A40E-B4D0493820D2}"/>
              </a:ext>
            </a:extLst>
          </p:cNvPr>
          <p:cNvSpPr txBox="1"/>
          <p:nvPr/>
        </p:nvSpPr>
        <p:spPr>
          <a:xfrm>
            <a:off x="8905140" y="1642616"/>
            <a:ext cx="221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D6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 payout p/m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44D6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DD4EC183-B1BD-48CB-ABDF-8B59593928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83293" y="1114862"/>
            <a:ext cx="591231" cy="5912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E7D37D-12B1-4E00-9A8A-E3A80515D0F3}"/>
              </a:ext>
            </a:extLst>
          </p:cNvPr>
          <p:cNvSpPr txBox="1"/>
          <p:nvPr/>
        </p:nvSpPr>
        <p:spPr>
          <a:xfrm>
            <a:off x="318967" y="2195493"/>
            <a:ext cx="3984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Canada Pension Plan (CPP)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 Age Security (OAS)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Guaranteed Income Supplement (GIS)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Guaranteed Annual Income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from savings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pensions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Refundable tax credits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average monthly income</a:t>
            </a:r>
          </a:p>
        </p:txBody>
      </p:sp>
      <p:pic>
        <p:nvPicPr>
          <p:cNvPr id="12" name="Graphic 11" descr="Briefcase">
            <a:extLst>
              <a:ext uri="{FF2B5EF4-FFF2-40B4-BE49-F238E27FC236}">
                <a16:creationId xmlns:a16="http://schemas.microsoft.com/office/drawing/2014/main" id="{DFF9DFF1-F421-4963-A757-210050A2AA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469" y="1114863"/>
            <a:ext cx="591231" cy="5912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0DF53C-86EF-43B5-98B3-E3C86565DEC2}"/>
              </a:ext>
            </a:extLst>
          </p:cNvPr>
          <p:cNvSpPr txBox="1"/>
          <p:nvPr/>
        </p:nvSpPr>
        <p:spPr>
          <a:xfrm>
            <a:off x="4715154" y="2237812"/>
            <a:ext cx="4114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$742.31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$766.93.(why?)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$0 (her net income for GIS is over $4,000)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$2,171.24 x 12        =	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C88BA0-71F6-4D91-91DB-D4AB664E48F4}"/>
              </a:ext>
            </a:extLst>
          </p:cNvPr>
          <p:cNvSpPr txBox="1"/>
          <p:nvPr/>
        </p:nvSpPr>
        <p:spPr>
          <a:xfrm>
            <a:off x="8983293" y="2188748"/>
            <a:ext cx="1643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$1,433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$742.31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1,108.74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$90.00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83AE97-DB68-4E19-BF9B-5A9E5358601E}"/>
              </a:ext>
            </a:extLst>
          </p:cNvPr>
          <p:cNvCxnSpPr>
            <a:cxnSpLocks/>
          </p:cNvCxnSpPr>
          <p:nvPr/>
        </p:nvCxnSpPr>
        <p:spPr>
          <a:xfrm>
            <a:off x="318967" y="2606165"/>
            <a:ext cx="11052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AF8D9C-A7DB-4D9B-B159-8C350D6765D6}"/>
              </a:ext>
            </a:extLst>
          </p:cNvPr>
          <p:cNvCxnSpPr>
            <a:cxnSpLocks/>
          </p:cNvCxnSpPr>
          <p:nvPr/>
        </p:nvCxnSpPr>
        <p:spPr>
          <a:xfrm>
            <a:off x="318967" y="3551045"/>
            <a:ext cx="11052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05B1A4-CBA7-4C78-B150-D2E26A774293}"/>
              </a:ext>
            </a:extLst>
          </p:cNvPr>
          <p:cNvCxnSpPr>
            <a:cxnSpLocks/>
          </p:cNvCxnSpPr>
          <p:nvPr/>
        </p:nvCxnSpPr>
        <p:spPr>
          <a:xfrm>
            <a:off x="318967" y="4027059"/>
            <a:ext cx="11052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oter Placeholder 37">
            <a:extLst>
              <a:ext uri="{FF2B5EF4-FFF2-40B4-BE49-F238E27FC236}">
                <a16:creationId xmlns:a16="http://schemas.microsoft.com/office/drawing/2014/main" id="{409774F7-90D3-47D1-A31F-05312DF9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Retiring on a Low Income</a:t>
            </a:r>
          </a:p>
        </p:txBody>
      </p:sp>
      <p:sp>
        <p:nvSpPr>
          <p:cNvPr id="44" name="Slide Number Placeholder 38">
            <a:extLst>
              <a:ext uri="{FF2B5EF4-FFF2-40B4-BE49-F238E27FC236}">
                <a16:creationId xmlns:a16="http://schemas.microsoft.com/office/drawing/2014/main" id="{D358D051-1AE5-4BF2-A3D7-E7A14AF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6F559-A6D6-49C8-9530-01FCE7A2CFD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1CA093-93EF-409D-ABF0-5122BEEDFA12}"/>
              </a:ext>
            </a:extLst>
          </p:cNvPr>
          <p:cNvSpPr txBox="1"/>
          <p:nvPr/>
        </p:nvSpPr>
        <p:spPr>
          <a:xfrm>
            <a:off x="318967" y="317442"/>
            <a:ext cx="729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HAT WILL TINA HAVE AT AGE 65?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64A725-616F-4686-A26F-999956CEBEB4}"/>
              </a:ext>
            </a:extLst>
          </p:cNvPr>
          <p:cNvCxnSpPr>
            <a:cxnSpLocks/>
          </p:cNvCxnSpPr>
          <p:nvPr/>
        </p:nvCxnSpPr>
        <p:spPr>
          <a:xfrm>
            <a:off x="318967" y="3093845"/>
            <a:ext cx="11052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D2075C4-CB15-4944-9B87-230643DA6361}"/>
              </a:ext>
            </a:extLst>
          </p:cNvPr>
          <p:cNvSpPr txBox="1"/>
          <p:nvPr/>
        </p:nvSpPr>
        <p:spPr>
          <a:xfrm>
            <a:off x="7560304" y="5539631"/>
            <a:ext cx="37236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yearly income: $26,054.88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42A48A-EE5F-45BE-A0B5-9C397DD45073}"/>
              </a:ext>
            </a:extLst>
          </p:cNvPr>
          <p:cNvCxnSpPr>
            <a:cxnSpLocks/>
          </p:cNvCxnSpPr>
          <p:nvPr/>
        </p:nvCxnSpPr>
        <p:spPr>
          <a:xfrm>
            <a:off x="318967" y="4545219"/>
            <a:ext cx="5118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77D798-F47E-4E06-8F70-CED7D2B6DB93}"/>
              </a:ext>
            </a:extLst>
          </p:cNvPr>
          <p:cNvCxnSpPr>
            <a:cxnSpLocks/>
          </p:cNvCxnSpPr>
          <p:nvPr/>
        </p:nvCxnSpPr>
        <p:spPr>
          <a:xfrm>
            <a:off x="318966" y="5032899"/>
            <a:ext cx="5118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707375-6B02-44F0-97C6-C58EC10AA417}"/>
              </a:ext>
            </a:extLst>
          </p:cNvPr>
          <p:cNvCxnSpPr>
            <a:cxnSpLocks/>
          </p:cNvCxnSpPr>
          <p:nvPr/>
        </p:nvCxnSpPr>
        <p:spPr>
          <a:xfrm>
            <a:off x="318966" y="5539631"/>
            <a:ext cx="5118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Coins">
            <a:extLst>
              <a:ext uri="{FF2B5EF4-FFF2-40B4-BE49-F238E27FC236}">
                <a16:creationId xmlns:a16="http://schemas.microsoft.com/office/drawing/2014/main" id="{CC4D2DB9-F254-4995-A6DB-3B86209FC9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541" y="1124456"/>
            <a:ext cx="585605" cy="5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37">
            <a:extLst>
              <a:ext uri="{FF2B5EF4-FFF2-40B4-BE49-F238E27FC236}">
                <a16:creationId xmlns:a16="http://schemas.microsoft.com/office/drawing/2014/main" id="{409774F7-90D3-47D1-A31F-05312DF9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Retiring on a Low Income</a:t>
            </a:r>
          </a:p>
        </p:txBody>
      </p:sp>
      <p:sp>
        <p:nvSpPr>
          <p:cNvPr id="44" name="Slide Number Placeholder 38">
            <a:extLst>
              <a:ext uri="{FF2B5EF4-FFF2-40B4-BE49-F238E27FC236}">
                <a16:creationId xmlns:a16="http://schemas.microsoft.com/office/drawing/2014/main" id="{D358D051-1AE5-4BF2-A3D7-E7A14AF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76F559-A6D6-49C8-9530-01FCE7A2CFD8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1CA093-93EF-409D-ABF0-5122BEEDFA12}"/>
              </a:ext>
            </a:extLst>
          </p:cNvPr>
          <p:cNvSpPr txBox="1"/>
          <p:nvPr/>
        </p:nvSpPr>
        <p:spPr>
          <a:xfrm>
            <a:off x="318967" y="317442"/>
            <a:ext cx="7290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OAS/GIS FORM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starting 2019: If you want GIS, don’t tick the box!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4761A-7D90-4363-A24F-44FBDCF6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443" y="1391191"/>
            <a:ext cx="6417113" cy="2734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28497D-D3EE-49BD-916F-68CCD6AC6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22" y="4337296"/>
            <a:ext cx="1344850" cy="15877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32805ED-D334-4E65-AD61-F3DFE9D47128}"/>
              </a:ext>
            </a:extLst>
          </p:cNvPr>
          <p:cNvSpPr/>
          <p:nvPr/>
        </p:nvSpPr>
        <p:spPr>
          <a:xfrm>
            <a:off x="6358376" y="3731183"/>
            <a:ext cx="330200" cy="338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29F46B-85E7-4325-B446-3F735592D661}"/>
              </a:ext>
            </a:extLst>
          </p:cNvPr>
          <p:cNvSpPr/>
          <p:nvPr/>
        </p:nvSpPr>
        <p:spPr>
          <a:xfrm>
            <a:off x="4762485" y="4543946"/>
            <a:ext cx="4387613" cy="11744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DON’T TICK THE BOX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LEAVE THE BOX TO THE TICKS!!!</a:t>
            </a:r>
            <a:endParaRPr lang="en-AU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B3C2DD-F09F-4E00-BFD9-1482225F10E5}"/>
              </a:ext>
            </a:extLst>
          </p:cNvPr>
          <p:cNvCxnSpPr>
            <a:stCxn id="5" idx="3"/>
          </p:cNvCxnSpPr>
          <p:nvPr/>
        </p:nvCxnSpPr>
        <p:spPr>
          <a:xfrm flipH="1">
            <a:off x="6025636" y="4020321"/>
            <a:ext cx="381097" cy="470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0ECB23A-7668-45E1-B534-252E0C790210}"/>
              </a:ext>
            </a:extLst>
          </p:cNvPr>
          <p:cNvSpPr/>
          <p:nvPr/>
        </p:nvSpPr>
        <p:spPr>
          <a:xfrm>
            <a:off x="3254322" y="5921560"/>
            <a:ext cx="13051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by Drawn to the Sea</a:t>
            </a:r>
            <a:endParaRPr lang="en-CA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1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D7D2F1-A73C-D12E-980C-91177692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Canamdian Seniors'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B9B96-1F22-3233-A2F7-1661CB06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6FD-FC15-457B-AF06-7EF3C12A09BB}" type="slidenum">
              <a:rPr lang="en-CA" smtClean="0"/>
              <a:t>2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B9AC3-63A1-02C6-F778-1A771D69D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85" y="0"/>
            <a:ext cx="8674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1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E9AC974-F31A-463F-954F-76A1CB47A6B1}"/>
              </a:ext>
            </a:extLst>
          </p:cNvPr>
          <p:cNvSpPr/>
          <p:nvPr/>
        </p:nvSpPr>
        <p:spPr>
          <a:xfrm>
            <a:off x="0" y="0"/>
            <a:ext cx="396291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20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9" y="525786"/>
            <a:ext cx="3435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OAS/GIS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0F56-4805-4998-81B7-247320278AC5}"/>
              </a:ext>
            </a:extLst>
          </p:cNvPr>
          <p:cNvSpPr txBox="1"/>
          <p:nvPr/>
        </p:nvSpPr>
        <p:spPr>
          <a:xfrm>
            <a:off x="295819" y="3259723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starting 2019: If you want GIS, don’t tick the box!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7908A-78B1-4B22-8F5C-E6BA41B154D4}"/>
              </a:ext>
            </a:extLst>
          </p:cNvPr>
          <p:cNvCxnSpPr/>
          <p:nvPr/>
        </p:nvCxnSpPr>
        <p:spPr>
          <a:xfrm>
            <a:off x="295819" y="3250198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8F7EB7-18E5-4D12-AE6A-B38CA9307340}"/>
              </a:ext>
            </a:extLst>
          </p:cNvPr>
          <p:cNvCxnSpPr/>
          <p:nvPr/>
        </p:nvCxnSpPr>
        <p:spPr>
          <a:xfrm>
            <a:off x="295819" y="3777294"/>
            <a:ext cx="3435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5D28C2B-97FD-4486-B43C-679F1F8919DA}"/>
              </a:ext>
            </a:extLst>
          </p:cNvPr>
          <p:cNvSpPr/>
          <p:nvPr/>
        </p:nvSpPr>
        <p:spPr>
          <a:xfrm>
            <a:off x="4585174" y="701336"/>
            <a:ext cx="6631466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A tick box on the OAS/GIS form: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If you are low income – 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Don’t tick the box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If you are unsure – 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Don’t tick the box</a:t>
            </a:r>
          </a:p>
          <a:p>
            <a:endParaRPr lang="en-US" sz="2000" dirty="0">
              <a:solidFill>
                <a:srgbClr val="0078FF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 need to worry… </a:t>
            </a:r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Don’t tick the box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Fill it out – answer all questions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File your taxes</a:t>
            </a:r>
          </a:p>
        </p:txBody>
      </p:sp>
    </p:spTree>
    <p:extLst>
      <p:ext uri="{BB962C8B-B14F-4D97-AF65-F5344CB8AC3E}">
        <p14:creationId xmlns:p14="http://schemas.microsoft.com/office/powerpoint/2010/main" val="67863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37">
            <a:extLst>
              <a:ext uri="{FF2B5EF4-FFF2-40B4-BE49-F238E27FC236}">
                <a16:creationId xmlns:a16="http://schemas.microsoft.com/office/drawing/2014/main" id="{409774F7-90D3-47D1-A31F-05312DF9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Retiring on a Low Income</a:t>
            </a:r>
          </a:p>
        </p:txBody>
      </p:sp>
      <p:sp>
        <p:nvSpPr>
          <p:cNvPr id="44" name="Slide Number Placeholder 38">
            <a:extLst>
              <a:ext uri="{FF2B5EF4-FFF2-40B4-BE49-F238E27FC236}">
                <a16:creationId xmlns:a16="http://schemas.microsoft.com/office/drawing/2014/main" id="{D358D051-1AE5-4BF2-A3D7-E7A14AF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76F559-A6D6-49C8-9530-01FCE7A2CFD8}" type="slidenum"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1CA093-93EF-409D-ABF0-5122BEEDFA12}"/>
              </a:ext>
            </a:extLst>
          </p:cNvPr>
          <p:cNvSpPr txBox="1"/>
          <p:nvPr/>
        </p:nvSpPr>
        <p:spPr>
          <a:xfrm>
            <a:off x="318967" y="317442"/>
            <a:ext cx="105522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 THE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GUARANTEED INCOME SUPPLEMENT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Ontario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4BC88E-A086-4A5A-87CB-324DEB60A081}"/>
              </a:ext>
            </a:extLst>
          </p:cNvPr>
          <p:cNvSpPr/>
          <p:nvPr/>
        </p:nvSpPr>
        <p:spPr>
          <a:xfrm>
            <a:off x="3537826" y="2245360"/>
            <a:ext cx="5116348" cy="40118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For postal codes beginning with "L, M or N”</a:t>
            </a: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Service Canada</a:t>
            </a: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PO Box 5100 Station D Scarborough ON</a:t>
            </a: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M1R 5C8 </a:t>
            </a: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CANADA</a:t>
            </a:r>
          </a:p>
          <a:p>
            <a:endParaRPr lang="en-US" sz="2000" dirty="0">
              <a:solidFill>
                <a:srgbClr val="575757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8FF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For postal codes beginning with "K or P”</a:t>
            </a: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Service Canada</a:t>
            </a: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PO Box 2013 Station Main Timmins ON</a:t>
            </a: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P4N 8C8 </a:t>
            </a:r>
          </a:p>
          <a:p>
            <a:r>
              <a:rPr lang="en-US" sz="2000" dirty="0">
                <a:solidFill>
                  <a:srgbClr val="575757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318490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26CF771-0BE2-4310-A220-8E758308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Retiring on a Low Income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61B449E-2253-40B7-8A52-79449CBA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F559-A6D6-49C8-9530-01FCE7A2CFD8}" type="slidenum">
              <a:rPr lang="en-CA" smtClean="0"/>
              <a:t>22</a:t>
            </a:fld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192AFA-AC71-42E3-A4FF-593936735C65}"/>
              </a:ext>
            </a:extLst>
          </p:cNvPr>
          <p:cNvSpPr txBox="1"/>
          <p:nvPr/>
        </p:nvSpPr>
        <p:spPr>
          <a:xfrm>
            <a:off x="295818" y="525786"/>
            <a:ext cx="5210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forms of income do not reduce GIS? </a:t>
            </a: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2512F6B4-05A4-4809-824C-DE9141AD011B}"/>
              </a:ext>
            </a:extLst>
          </p:cNvPr>
          <p:cNvSpPr/>
          <p:nvPr/>
        </p:nvSpPr>
        <p:spPr>
          <a:xfrm>
            <a:off x="1307626" y="3663259"/>
            <a:ext cx="1902531" cy="1830457"/>
          </a:xfrm>
          <a:custGeom>
            <a:avLst/>
            <a:gdLst>
              <a:gd name="connsiteX0" fmla="*/ 0 w 1902531"/>
              <a:gd name="connsiteY0" fmla="*/ 0 h 1830457"/>
              <a:gd name="connsiteX1" fmla="*/ 1902531 w 1902531"/>
              <a:gd name="connsiteY1" fmla="*/ 0 h 1830457"/>
              <a:gd name="connsiteX2" fmla="*/ 1755183 w 1902531"/>
              <a:gd name="connsiteY2" fmla="*/ 559499 h 1830457"/>
              <a:gd name="connsiteX3" fmla="*/ 1749288 w 1902531"/>
              <a:gd name="connsiteY3" fmla="*/ 559499 h 1830457"/>
              <a:gd name="connsiteX4" fmla="*/ 1739334 w 1902531"/>
              <a:gd name="connsiteY4" fmla="*/ 581642 h 1830457"/>
              <a:gd name="connsiteX5" fmla="*/ 1692503 w 1902531"/>
              <a:gd name="connsiteY5" fmla="*/ 615475 h 1830457"/>
              <a:gd name="connsiteX6" fmla="*/ 1669649 w 1902531"/>
              <a:gd name="connsiteY6" fmla="*/ 624917 h 1830457"/>
              <a:gd name="connsiteX7" fmla="*/ 1547593 w 1902531"/>
              <a:gd name="connsiteY7" fmla="*/ 1117512 h 1830457"/>
              <a:gd name="connsiteX8" fmla="*/ 1545015 w 1902531"/>
              <a:gd name="connsiteY8" fmla="*/ 1117512 h 1830457"/>
              <a:gd name="connsiteX9" fmla="*/ 1541040 w 1902531"/>
              <a:gd name="connsiteY9" fmla="*/ 1129330 h 1830457"/>
              <a:gd name="connsiteX10" fmla="*/ 1377135 w 1902531"/>
              <a:gd name="connsiteY10" fmla="*/ 1220454 h 1830457"/>
              <a:gd name="connsiteX11" fmla="*/ 1373901 w 1902531"/>
              <a:gd name="connsiteY11" fmla="*/ 1221254 h 1830457"/>
              <a:gd name="connsiteX12" fmla="*/ 1253547 w 1902531"/>
              <a:gd name="connsiteY12" fmla="*/ 1678251 h 1830457"/>
              <a:gd name="connsiteX13" fmla="*/ 1253201 w 1902531"/>
              <a:gd name="connsiteY13" fmla="*/ 1678251 h 1830457"/>
              <a:gd name="connsiteX14" fmla="*/ 1251788 w 1902531"/>
              <a:gd name="connsiteY14" fmla="*/ 1686542 h 1830457"/>
              <a:gd name="connsiteX15" fmla="*/ 953129 w 1902531"/>
              <a:gd name="connsiteY15" fmla="*/ 1830457 h 1830457"/>
              <a:gd name="connsiteX16" fmla="*/ 654471 w 1902531"/>
              <a:gd name="connsiteY16" fmla="*/ 1686542 h 1830457"/>
              <a:gd name="connsiteX17" fmla="*/ 652615 w 1902531"/>
              <a:gd name="connsiteY17" fmla="*/ 1675660 h 1830457"/>
              <a:gd name="connsiteX18" fmla="*/ 529384 w 1902531"/>
              <a:gd name="connsiteY18" fmla="*/ 1221107 h 1830457"/>
              <a:gd name="connsiteX19" fmla="*/ 526743 w 1902531"/>
              <a:gd name="connsiteY19" fmla="*/ 1220454 h 1830457"/>
              <a:gd name="connsiteX20" fmla="*/ 362838 w 1902531"/>
              <a:gd name="connsiteY20" fmla="*/ 1129330 h 1830457"/>
              <a:gd name="connsiteX21" fmla="*/ 358863 w 1902531"/>
              <a:gd name="connsiteY21" fmla="*/ 1117512 h 1830457"/>
              <a:gd name="connsiteX22" fmla="*/ 356976 w 1902531"/>
              <a:gd name="connsiteY22" fmla="*/ 1117512 h 1830457"/>
              <a:gd name="connsiteX23" fmla="*/ 351388 w 1902531"/>
              <a:gd name="connsiteY23" fmla="*/ 1095286 h 1830457"/>
              <a:gd name="connsiteX24" fmla="*/ 350621 w 1902531"/>
              <a:gd name="connsiteY24" fmla="*/ 1093005 h 1830457"/>
              <a:gd name="connsiteX25" fmla="*/ 350732 w 1902531"/>
              <a:gd name="connsiteY25" fmla="*/ 1092676 h 1830457"/>
              <a:gd name="connsiteX26" fmla="*/ 232997 w 1902531"/>
              <a:gd name="connsiteY26" fmla="*/ 624408 h 1830457"/>
              <a:gd name="connsiteX27" fmla="*/ 211376 w 1902531"/>
              <a:gd name="connsiteY27" fmla="*/ 615475 h 1830457"/>
              <a:gd name="connsiteX28" fmla="*/ 164544 w 1902531"/>
              <a:gd name="connsiteY28" fmla="*/ 581642 h 1830457"/>
              <a:gd name="connsiteX29" fmla="*/ 154590 w 1902531"/>
              <a:gd name="connsiteY29" fmla="*/ 559499 h 1830457"/>
              <a:gd name="connsiteX30" fmla="*/ 149516 w 1902531"/>
              <a:gd name="connsiteY30" fmla="*/ 559499 h 183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02531" h="1830457">
                <a:moveTo>
                  <a:pt x="0" y="0"/>
                </a:moveTo>
                <a:lnTo>
                  <a:pt x="1902531" y="0"/>
                </a:lnTo>
                <a:lnTo>
                  <a:pt x="1755183" y="559499"/>
                </a:lnTo>
                <a:lnTo>
                  <a:pt x="1749288" y="559499"/>
                </a:lnTo>
                <a:lnTo>
                  <a:pt x="1739334" y="581642"/>
                </a:lnTo>
                <a:cubicBezTo>
                  <a:pt x="1728628" y="593375"/>
                  <a:pt x="1712838" y="604693"/>
                  <a:pt x="1692503" y="615475"/>
                </a:cubicBezTo>
                <a:lnTo>
                  <a:pt x="1669649" y="624917"/>
                </a:lnTo>
                <a:lnTo>
                  <a:pt x="1547593" y="1117512"/>
                </a:lnTo>
                <a:lnTo>
                  <a:pt x="1545015" y="1117512"/>
                </a:lnTo>
                <a:lnTo>
                  <a:pt x="1541040" y="1129330"/>
                </a:lnTo>
                <a:cubicBezTo>
                  <a:pt x="1517010" y="1164530"/>
                  <a:pt x="1458748" y="1195992"/>
                  <a:pt x="1377135" y="1220454"/>
                </a:cubicBezTo>
                <a:lnTo>
                  <a:pt x="1373901" y="1221254"/>
                </a:lnTo>
                <a:lnTo>
                  <a:pt x="1253547" y="1678251"/>
                </a:lnTo>
                <a:lnTo>
                  <a:pt x="1253201" y="1678251"/>
                </a:lnTo>
                <a:lnTo>
                  <a:pt x="1251788" y="1686542"/>
                </a:lnTo>
                <a:cubicBezTo>
                  <a:pt x="1223361" y="1768674"/>
                  <a:pt x="1100448" y="1830457"/>
                  <a:pt x="953129" y="1830457"/>
                </a:cubicBezTo>
                <a:cubicBezTo>
                  <a:pt x="805810" y="1830457"/>
                  <a:pt x="682897" y="1768674"/>
                  <a:pt x="654471" y="1686542"/>
                </a:cubicBezTo>
                <a:lnTo>
                  <a:pt x="652615" y="1675660"/>
                </a:lnTo>
                <a:lnTo>
                  <a:pt x="529384" y="1221107"/>
                </a:lnTo>
                <a:lnTo>
                  <a:pt x="526743" y="1220454"/>
                </a:lnTo>
                <a:cubicBezTo>
                  <a:pt x="445130" y="1195992"/>
                  <a:pt x="386868" y="1164530"/>
                  <a:pt x="362838" y="1129330"/>
                </a:cubicBezTo>
                <a:lnTo>
                  <a:pt x="358863" y="1117512"/>
                </a:lnTo>
                <a:lnTo>
                  <a:pt x="356976" y="1117512"/>
                </a:lnTo>
                <a:lnTo>
                  <a:pt x="351388" y="1095286"/>
                </a:lnTo>
                <a:lnTo>
                  <a:pt x="350621" y="1093005"/>
                </a:lnTo>
                <a:lnTo>
                  <a:pt x="350732" y="1092676"/>
                </a:lnTo>
                <a:lnTo>
                  <a:pt x="232997" y="624408"/>
                </a:lnTo>
                <a:lnTo>
                  <a:pt x="211376" y="615475"/>
                </a:lnTo>
                <a:cubicBezTo>
                  <a:pt x="191040" y="604693"/>
                  <a:pt x="175250" y="593375"/>
                  <a:pt x="164544" y="581642"/>
                </a:cubicBezTo>
                <a:lnTo>
                  <a:pt x="154590" y="559499"/>
                </a:lnTo>
                <a:lnTo>
                  <a:pt x="149516" y="559499"/>
                </a:lnTo>
                <a:close/>
              </a:path>
            </a:pathLst>
          </a:custGeom>
          <a:solidFill>
            <a:srgbClr val="44D62C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 err="1">
              <a:solidFill>
                <a:srgbClr val="44D62C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1B4E9F-915F-48E9-83EB-251C36FEEA7B}"/>
              </a:ext>
            </a:extLst>
          </p:cNvPr>
          <p:cNvSpPr/>
          <p:nvPr/>
        </p:nvSpPr>
        <p:spPr>
          <a:xfrm>
            <a:off x="1306616" y="3474299"/>
            <a:ext cx="1902724" cy="360480"/>
          </a:xfrm>
          <a:prstGeom prst="ellipse">
            <a:avLst/>
          </a:prstGeom>
          <a:solidFill>
            <a:srgbClr val="BCD3DB"/>
          </a:solidFill>
          <a:ln w="9525">
            <a:solidFill>
              <a:srgbClr val="44D6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 err="1">
              <a:solidFill>
                <a:srgbClr val="575757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4B376E-EE39-4DDE-A167-E6CBACF81C4F}"/>
              </a:ext>
            </a:extLst>
          </p:cNvPr>
          <p:cNvGrpSpPr/>
          <p:nvPr/>
        </p:nvGrpSpPr>
        <p:grpSpPr>
          <a:xfrm>
            <a:off x="1923098" y="3007969"/>
            <a:ext cx="667322" cy="640080"/>
            <a:chOff x="3839437" y="2748500"/>
            <a:chExt cx="667322" cy="640080"/>
          </a:xfrm>
        </p:grpSpPr>
        <p:pic>
          <p:nvPicPr>
            <p:cNvPr id="5" name="Graphic 4" descr="Coins">
              <a:extLst>
                <a:ext uri="{FF2B5EF4-FFF2-40B4-BE49-F238E27FC236}">
                  <a16:creationId xmlns:a16="http://schemas.microsoft.com/office/drawing/2014/main" id="{88BC9C19-6B90-4BDC-AB5B-BF7BA1FEECD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916181" y="2811623"/>
              <a:ext cx="513834" cy="513834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CBD34-BFBC-48B2-A42F-95754E17FCD6}"/>
                </a:ext>
              </a:extLst>
            </p:cNvPr>
            <p:cNvSpPr/>
            <p:nvPr/>
          </p:nvSpPr>
          <p:spPr>
            <a:xfrm>
              <a:off x="3839437" y="2748500"/>
              <a:ext cx="667322" cy="640080"/>
            </a:xfrm>
            <a:prstGeom prst="ellipse">
              <a:avLst/>
            </a:prstGeom>
            <a:noFill/>
            <a:ln w="285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44D62C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86E659-9443-40FB-BB49-4F65FE214654}"/>
              </a:ext>
            </a:extLst>
          </p:cNvPr>
          <p:cNvGrpSpPr/>
          <p:nvPr/>
        </p:nvGrpSpPr>
        <p:grpSpPr>
          <a:xfrm>
            <a:off x="2562634" y="2463056"/>
            <a:ext cx="667322" cy="640080"/>
            <a:chOff x="3595603" y="3685630"/>
            <a:chExt cx="667322" cy="640080"/>
          </a:xfrm>
        </p:grpSpPr>
        <p:pic>
          <p:nvPicPr>
            <p:cNvPr id="16" name="Graphic 15" descr="Dollar">
              <a:extLst>
                <a:ext uri="{FF2B5EF4-FFF2-40B4-BE49-F238E27FC236}">
                  <a16:creationId xmlns:a16="http://schemas.microsoft.com/office/drawing/2014/main" id="{F7784147-D389-4D91-B1F8-34E199A6E1F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66245" y="3755734"/>
              <a:ext cx="499872" cy="499872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8E4C10-64EC-4EAD-84F3-F1AD098DDAA9}"/>
                </a:ext>
              </a:extLst>
            </p:cNvPr>
            <p:cNvSpPr/>
            <p:nvPr/>
          </p:nvSpPr>
          <p:spPr>
            <a:xfrm>
              <a:off x="3595603" y="3685630"/>
              <a:ext cx="667322" cy="640080"/>
            </a:xfrm>
            <a:prstGeom prst="ellipse">
              <a:avLst/>
            </a:prstGeom>
            <a:noFill/>
            <a:ln w="285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44D62C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C26EAC-0343-4BA4-92B2-6FF7CC116B8F}"/>
              </a:ext>
            </a:extLst>
          </p:cNvPr>
          <p:cNvGrpSpPr/>
          <p:nvPr/>
        </p:nvGrpSpPr>
        <p:grpSpPr>
          <a:xfrm>
            <a:off x="1306616" y="2456409"/>
            <a:ext cx="667322" cy="640080"/>
            <a:chOff x="6489532" y="2365174"/>
            <a:chExt cx="667322" cy="640080"/>
          </a:xfrm>
        </p:grpSpPr>
        <p:pic>
          <p:nvPicPr>
            <p:cNvPr id="9" name="Graphic 8" descr="Credit card">
              <a:extLst>
                <a:ext uri="{FF2B5EF4-FFF2-40B4-BE49-F238E27FC236}">
                  <a16:creationId xmlns:a16="http://schemas.microsoft.com/office/drawing/2014/main" id="{6210D1D5-CFC7-4062-B12B-A69C74F220E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83872" y="2435278"/>
              <a:ext cx="499872" cy="499872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B1702D-5746-4B34-B1B2-26F91E18CC97}"/>
                </a:ext>
              </a:extLst>
            </p:cNvPr>
            <p:cNvSpPr/>
            <p:nvPr/>
          </p:nvSpPr>
          <p:spPr>
            <a:xfrm>
              <a:off x="6489532" y="2365174"/>
              <a:ext cx="667322" cy="640080"/>
            </a:xfrm>
            <a:prstGeom prst="ellipse">
              <a:avLst/>
            </a:prstGeom>
            <a:noFill/>
            <a:ln w="285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44D62C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AA8BB4-4D34-4C9A-885A-BCCA7978FD1E}"/>
              </a:ext>
            </a:extLst>
          </p:cNvPr>
          <p:cNvGrpSpPr/>
          <p:nvPr/>
        </p:nvGrpSpPr>
        <p:grpSpPr>
          <a:xfrm>
            <a:off x="1923098" y="1920077"/>
            <a:ext cx="667322" cy="640080"/>
            <a:chOff x="5700944" y="3466224"/>
            <a:chExt cx="667322" cy="640080"/>
          </a:xfrm>
        </p:grpSpPr>
        <p:pic>
          <p:nvPicPr>
            <p:cNvPr id="7" name="Graphic 6" descr="Money">
              <a:extLst>
                <a:ext uri="{FF2B5EF4-FFF2-40B4-BE49-F238E27FC236}">
                  <a16:creationId xmlns:a16="http://schemas.microsoft.com/office/drawing/2014/main" id="{DDEC05FF-260E-4954-84FD-562B461B8CA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8800" y="3536328"/>
              <a:ext cx="499872" cy="499872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5E13E9-C388-4424-8E57-226C951507A6}"/>
                </a:ext>
              </a:extLst>
            </p:cNvPr>
            <p:cNvSpPr/>
            <p:nvPr/>
          </p:nvSpPr>
          <p:spPr>
            <a:xfrm>
              <a:off x="5700944" y="3466224"/>
              <a:ext cx="667322" cy="640080"/>
            </a:xfrm>
            <a:prstGeom prst="ellipse">
              <a:avLst/>
            </a:prstGeom>
            <a:noFill/>
            <a:ln w="285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44D62C"/>
                </a:solidFill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72CEE54-F205-450B-8A9F-65712AFCA611}"/>
              </a:ext>
            </a:extLst>
          </p:cNvPr>
          <p:cNvSpPr/>
          <p:nvPr/>
        </p:nvSpPr>
        <p:spPr>
          <a:xfrm>
            <a:off x="4585174" y="701336"/>
            <a:ext cx="6299200" cy="51668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sx="0" sy="0" rotWithShape="0">
              <a:scrgbClr r="0" g="0" b="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Old Age Security (OAS)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Tax Free Savings Accounts (TFSA) cash outs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RDSP withdrawals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Refundable Tax Credits you get with your income tax refund – child benefits, Trillium, Working Income Tax Benefits, GST credits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27AA62-A5C1-4A56-9EB1-18B6AA92A3CB}"/>
              </a:ext>
            </a:extLst>
          </p:cNvPr>
          <p:cNvSpPr txBox="1"/>
          <p:nvPr/>
        </p:nvSpPr>
        <p:spPr>
          <a:xfrm>
            <a:off x="1382348" y="5598160"/>
            <a:ext cx="175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4D62C"/>
                </a:solidFill>
              </a:rPr>
              <a:t>GIS not affected</a:t>
            </a:r>
            <a:endParaRPr lang="en-CA" b="1" dirty="0">
              <a:solidFill>
                <a:srgbClr val="44D6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0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89F8-9AB3-4012-8766-DCC993A0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5EEE-C200-4F97-86D6-11AF51108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191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8F783-59BC-E959-F47D-F0318F801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163" y="0"/>
            <a:ext cx="894767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CF284-A762-DDF9-B50F-32050A95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8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17FE0-E1C5-75C9-1402-16CF8417EC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087" y="0"/>
            <a:ext cx="847582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73F4A-22E8-D57E-05D0-723139A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60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F0140-A98A-C0D9-5540-14D25DD47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37" y="0"/>
            <a:ext cx="873492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C72A1-E239-368E-E856-11087364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66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0B8D0-F71F-A169-F540-F26C4D18F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582" y="0"/>
            <a:ext cx="882083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CB6700-32CE-BB57-EDE6-DC002F1D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3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BA2C6-1501-393F-AF60-9E1BB6D6D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255" y="0"/>
            <a:ext cx="868949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408D-E8B3-32B9-2AD6-28F397C8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31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4B663-9DC7-FBAA-DABB-4EA5D58B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8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FD145-3616-817D-9D5F-D9F1144278E9}"/>
              </a:ext>
            </a:extLst>
          </p:cNvPr>
          <p:cNvSpPr txBox="1"/>
          <p:nvPr/>
        </p:nvSpPr>
        <p:spPr>
          <a:xfrm>
            <a:off x="3423539" y="5860220"/>
            <a:ext cx="5187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Non-Family 2 or More</a:t>
            </a:r>
            <a:r>
              <a:rPr lang="en-CA" sz="1200" dirty="0"/>
              <a:t>: People living with others not part of the extended family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D3E70-7524-A2FF-54D7-FFE8D507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91" y="0"/>
            <a:ext cx="8875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8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B657E-DB9D-B886-4F5F-3CD1D188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F096-35A7-49D4-B853-F73656963326}" type="slidenum">
              <a:rPr lang="en-CA" smtClean="0"/>
              <a:t>9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2B93-6B76-8DB8-9E53-15C52050B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91" y="0"/>
            <a:ext cx="8875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16313</TotalTime>
  <Words>1308</Words>
  <Application>Microsoft Office PowerPoint</Application>
  <PresentationFormat>Widescreen</PresentationFormat>
  <Paragraphs>264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RETIRING ON A LOW INCOME  NEW PRESENTATION 2026 What do seniors get? Module 1  8 May 2026  John Stapleton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New: 2022 - 2026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RETIRING ON A LOW INCOME NEW PRESENTATION 2022 What do seniors get? Module 1 March , 2022   John Stapleton</dc:title>
  <dc:creator>John Stapleton</dc:creator>
  <cp:lastModifiedBy>Jill Umbach</cp:lastModifiedBy>
  <cp:revision>17</cp:revision>
  <dcterms:created xsi:type="dcterms:W3CDTF">2022-02-26T14:07:48Z</dcterms:created>
  <dcterms:modified xsi:type="dcterms:W3CDTF">2026-05-06T12:00:36Z</dcterms:modified>
</cp:coreProperties>
</file>