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8"/>
  </p:notesMasterIdLst>
  <p:sldIdLst>
    <p:sldId id="257" r:id="rId2"/>
    <p:sldId id="299" r:id="rId3"/>
    <p:sldId id="300" r:id="rId4"/>
    <p:sldId id="301" r:id="rId5"/>
    <p:sldId id="302" r:id="rId6"/>
    <p:sldId id="303" r:id="rId7"/>
    <p:sldId id="304" r:id="rId8"/>
    <p:sldId id="305" r:id="rId9"/>
    <p:sldId id="306" r:id="rId10"/>
    <p:sldId id="341" r:id="rId11"/>
    <p:sldId id="288" r:id="rId12"/>
    <p:sldId id="275" r:id="rId13"/>
    <p:sldId id="269" r:id="rId14"/>
    <p:sldId id="282" r:id="rId15"/>
    <p:sldId id="270" r:id="rId16"/>
    <p:sldId id="290" r:id="rId17"/>
    <p:sldId id="307" r:id="rId18"/>
    <p:sldId id="308" r:id="rId19"/>
    <p:sldId id="310" r:id="rId20"/>
    <p:sldId id="311" r:id="rId21"/>
    <p:sldId id="312" r:id="rId22"/>
    <p:sldId id="316" r:id="rId23"/>
    <p:sldId id="318" r:id="rId24"/>
    <p:sldId id="319" r:id="rId25"/>
    <p:sldId id="320" r:id="rId26"/>
    <p:sldId id="322" r:id="rId27"/>
    <p:sldId id="323" r:id="rId28"/>
    <p:sldId id="324" r:id="rId29"/>
    <p:sldId id="331" r:id="rId30"/>
    <p:sldId id="332" r:id="rId31"/>
    <p:sldId id="333" r:id="rId32"/>
    <p:sldId id="325" r:id="rId33"/>
    <p:sldId id="334" r:id="rId34"/>
    <p:sldId id="335" r:id="rId35"/>
    <p:sldId id="336" r:id="rId36"/>
    <p:sldId id="342" r:id="rId3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3" d="100"/>
          <a:sy n="113" d="100"/>
        </p:scale>
        <p:origin x="456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94A1C17-F8D0-4354-8C35-009B4FCB2FE4}" type="datetimeFigureOut">
              <a:rPr lang="en-CA" smtClean="0"/>
              <a:t>2026-02-27</a:t>
            </a:fld>
            <a:endParaRPr lang="en-C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C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B90D2D6-913C-44EE-B0D9-83DE80AD8E1F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8123100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dirty="0"/>
              <a:t>Across all household types, males have higher labour force participation rates than females in population age 65+.</a:t>
            </a:r>
          </a:p>
          <a:p>
            <a:endParaRPr lang="en-CA" dirty="0"/>
          </a:p>
          <a:p>
            <a:r>
              <a:rPr lang="en-CA" dirty="0"/>
              <a:t>The highest labour participation rate for senior males is of Other Household Types, for senior females is of Couple without children.</a:t>
            </a:r>
          </a:p>
          <a:p>
            <a:endParaRPr lang="en-CA" dirty="0"/>
          </a:p>
          <a:p>
            <a:r>
              <a:rPr lang="en-CA" dirty="0"/>
              <a:t>In both male and female groups, seniors living alone are least likely to participate in the labour force.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AF7DBE-BB67-420D-9404-8289CBD301E9}" type="slidenum">
              <a:rPr lang="en-CA" smtClean="0"/>
              <a:t>15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929759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CA" dirty="0"/>
              <a:t>Across all ethnocultural groups age 65+, senor males (36.9%) have higher labour force participation rates than senior females (23.7%).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CA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CA" dirty="0"/>
              <a:t>In senior male group, 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CA" dirty="0"/>
              <a:t>Filipino (40.9%) and Non-racialized groups (39.6%) have the first and second highest labour force participation rates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CA" dirty="0"/>
              <a:t>Chinese (25.9%) and Korean (29.9%) groups have the first and second lowest labour force participation rates.</a:t>
            </a:r>
          </a:p>
          <a:p>
            <a:endParaRPr lang="en-CA" dirty="0"/>
          </a:p>
          <a:p>
            <a:r>
              <a:rPr lang="en-CA" dirty="0"/>
              <a:t>In senior female group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CA" dirty="0"/>
              <a:t>Filipino (32.2%) and Black (29.7%) have the first and second highest labour force participation rates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CA" dirty="0"/>
              <a:t>Korean (14.4%) and Arab (14.5%) groups have the first and second lowest labour force participation rates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AF7DBE-BB67-420D-9404-8289CBD301E9}" type="slidenum">
              <a:rPr lang="en-CA" smtClean="0"/>
              <a:t>16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29257952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E9AAF6-700A-4B9A-9CCF-BDDEB056374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A03C328-7FC3-4CCE-B73A-75057B8728A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B7C6FD4-984A-41AF-948E-4507EBD3AD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A6ED5B-0D6C-4CF0-A9C4-2CDCFD1870CE}" type="datetimeFigureOut">
              <a:rPr lang="en-CA" smtClean="0"/>
              <a:t>2026-02-27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090B40E-DB82-4981-B505-0DFD764DB3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7F09965-0197-4636-A21E-EA9A091A55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3A819F-4568-4B8C-B0B6-32C62553B609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5279211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573747-04C7-4A4C-9F9E-7433824A10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0AA16EC-80AD-40D9-809E-A55A815C58B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B135AC7-EC91-4B9A-BCE4-744E7C28C0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A6ED5B-0D6C-4CF0-A9C4-2CDCFD1870CE}" type="datetimeFigureOut">
              <a:rPr lang="en-CA" smtClean="0"/>
              <a:t>2026-02-27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915A8B2-7ECF-4701-8708-63CA536391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41AB11C-4BDB-40C1-8405-2C9E043982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3A819F-4568-4B8C-B0B6-32C62553B609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2324425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BBB742A-213E-4D93-B959-D4C0808B8C3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41872CD-10B2-487B-BCAB-9647830ECA7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CFB6FC7-18BB-421A-8A3B-C089E4DC43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A6ED5B-0D6C-4CF0-A9C4-2CDCFD1870CE}" type="datetimeFigureOut">
              <a:rPr lang="en-CA" smtClean="0"/>
              <a:t>2026-02-27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178B6CF-B7EA-45BB-8F7D-5634B9057A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CD5A7FF-2D07-4B19-9B43-FCAF0615FD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3A819F-4568-4B8C-B0B6-32C62553B609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0828103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DE04FF-4950-4A9D-9523-1E97F3C095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FCDBA21-B8CC-4E25-8B2F-7C30966830D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885B5BC-68DD-48B8-8651-E9B8580420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A6ED5B-0D6C-4CF0-A9C4-2CDCFD1870CE}" type="datetimeFigureOut">
              <a:rPr lang="en-CA" smtClean="0"/>
              <a:t>2026-02-27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6E8AE4B-18BC-4EB8-808E-BBB850C7BE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465B189-1677-4F5F-8A90-67793B688A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3A819F-4568-4B8C-B0B6-32C62553B609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8121113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27BC54-B472-4988-9CE5-1C7D8D4FD2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4D89288-1D87-4697-977B-BCC7521C9D1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0ED7994-0943-4ACB-9602-EF15F8C46E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A6ED5B-0D6C-4CF0-A9C4-2CDCFD1870CE}" type="datetimeFigureOut">
              <a:rPr lang="en-CA" smtClean="0"/>
              <a:t>2026-02-27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6AB3C6B-A795-4C0A-A14A-46315E392A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4951B32-BDC0-43FF-B95A-E0CD74B86D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3A819F-4568-4B8C-B0B6-32C62553B609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7226685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725A71-47DC-4F44-9E04-B4CB9C16F1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C48D1BA-5388-48C4-9AEF-4A65DA72627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C3EB564-0565-4BE7-9B45-87B90577DB0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BD80A7C-81D3-4E43-9EC7-847855780E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A6ED5B-0D6C-4CF0-A9C4-2CDCFD1870CE}" type="datetimeFigureOut">
              <a:rPr lang="en-CA" smtClean="0"/>
              <a:t>2026-02-27</a:t>
            </a:fld>
            <a:endParaRPr lang="en-C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EACB02D-0E10-417E-BABA-9B8CB413ED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65D8DA4-768D-4CBB-A08A-2A9BECC785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3A819F-4568-4B8C-B0B6-32C62553B609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820086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1C05F7-C539-491F-B46A-C91AD3049F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72E3A2A-1D1F-4D7D-8C52-9E0FD40AFC2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8B27340-0401-43EA-B9AA-0D0D4CBE637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FE81BE7-163B-43F8-8421-8668628E1DD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B659664-9159-43E2-9183-0CD4F430E3A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D7FD9B6-A830-4975-9C40-57BD4C9ECC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A6ED5B-0D6C-4CF0-A9C4-2CDCFD1870CE}" type="datetimeFigureOut">
              <a:rPr lang="en-CA" smtClean="0"/>
              <a:t>2026-02-27</a:t>
            </a:fld>
            <a:endParaRPr lang="en-CA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8DF5C78-FCA6-4491-92F2-41CE12C16A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6F997FE-58B8-4CCE-8303-D70C2931B0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3A819F-4568-4B8C-B0B6-32C62553B609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2537577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EC6899-C207-44DA-B32D-32E4366ECB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F30A80A-AD88-4A62-9FD8-FD9670DC61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A6ED5B-0D6C-4CF0-A9C4-2CDCFD1870CE}" type="datetimeFigureOut">
              <a:rPr lang="en-CA" smtClean="0"/>
              <a:t>2026-02-27</a:t>
            </a:fld>
            <a:endParaRPr lang="en-CA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285A072-D867-4E0B-B721-D2D01FDD93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75F6888-B89A-462E-9A67-3E0531A6E7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3A819F-4568-4B8C-B0B6-32C62553B609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1296017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A2FCF90-9273-4EB9-99CA-91E5F54A5D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A6ED5B-0D6C-4CF0-A9C4-2CDCFD1870CE}" type="datetimeFigureOut">
              <a:rPr lang="en-CA" smtClean="0"/>
              <a:t>2026-02-27</a:t>
            </a:fld>
            <a:endParaRPr lang="en-CA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9449CDD-5A6D-4DE1-9FDC-DFCE484842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43279A6-E49D-4FE9-B700-1B326D546E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3A819F-4568-4B8C-B0B6-32C62553B609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2658702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BFC8F8-C26B-4B04-B498-47A1FE4A1C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72EA6CB-7302-414F-896F-EB67CDCF44B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A6EA7D3-7422-4D76-B45C-98A811F1C9A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3FE9AF1-9B15-4660-A00F-C76E760F44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A6ED5B-0D6C-4CF0-A9C4-2CDCFD1870CE}" type="datetimeFigureOut">
              <a:rPr lang="en-CA" smtClean="0"/>
              <a:t>2026-02-27</a:t>
            </a:fld>
            <a:endParaRPr lang="en-C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2083B9C-12D4-4122-B2C3-14A15EC2CD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F3C0FE0-B6A3-4A5A-86DB-8F21FEB1EA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3A819F-4568-4B8C-B0B6-32C62553B609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6209451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C76DF4-B977-4F0D-9B02-883752DB69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EECC806-49FA-47D2-90A4-CE7CF0CFB74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CA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F5AAB6E-4EEE-4890-BE33-2FEE0088B6E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7742545-27EE-4603-BC50-CBC2F4BEFF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A6ED5B-0D6C-4CF0-A9C4-2CDCFD1870CE}" type="datetimeFigureOut">
              <a:rPr lang="en-CA" smtClean="0"/>
              <a:t>2026-02-27</a:t>
            </a:fld>
            <a:endParaRPr lang="en-C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0B46EAF-44C1-4EA4-9F38-0BE9BC753B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11ADE4B-0532-41F4-AEEC-4E81E53A73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3A819F-4568-4B8C-B0B6-32C62553B609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8889431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908898C-83ED-48DB-821E-AFC3D677F3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10CA06E-0633-468D-88EC-3631966357E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2124E52-B1B9-4DB8-845C-B0D101DC09C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A6ED5B-0D6C-4CF0-A9C4-2CDCFD1870CE}" type="datetimeFigureOut">
              <a:rPr lang="en-CA" smtClean="0"/>
              <a:t>2026-02-27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2DDECE5-4573-445C-A2F4-29E432483F2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D2F81A2-BC68-4010-9B04-67203E04F6D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3A819F-4568-4B8C-B0B6-32C62553B609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486200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about:blank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about:blank" TargetMode="External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about:blank" TargetMode="External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hyperlink" Target="about:blank" TargetMode="Externa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image" Target="../media/image5.svg"/><Relationship Id="rId7" Type="http://schemas.openxmlformats.org/officeDocument/2006/relationships/image" Target="../media/image29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png"/><Relationship Id="rId5" Type="http://schemas.openxmlformats.org/officeDocument/2006/relationships/image" Target="../media/image27.svg"/><Relationship Id="rId4" Type="http://schemas.openxmlformats.org/officeDocument/2006/relationships/image" Target="../media/image26.png"/><Relationship Id="rId9" Type="http://schemas.openxmlformats.org/officeDocument/2006/relationships/image" Target="../media/image31.sv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s://unsplash.com/@leuconoid?utm_source=unsplash&amp;utm_medium=referral&amp;utm_content=creditCopyText" TargetMode="External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unsplash.com/s/photos/beach-chair-black-and-white?utm_source=unsplash&amp;utm_medium=referral&amp;utm_content=creditCopyText" TargetMode="Externa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s://unsplash.com/@jeremyperkins?utm_source=unsplash&amp;utm_medium=referral&amp;utm_content=creditCopyText" TargetMode="External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unsplash.com/s/photos/space?utm_source=unsplash&amp;utm_medium=referral&amp;utm_content=creditCopyText" TargetMode="Externa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about:blank" TargetMode="External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https://unsplash.com/@belart84?utm_source=unsplash&amp;utm_medium=referral&amp;utm_content=creditCopyText" TargetMode="External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unsplash.com/s/photos/account?utm_source=unsplash&amp;utm_medium=referral&amp;utm_content=creditCopyText" TargetMode="Externa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about:blank" TargetMode="External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png"/><Relationship Id="rId3" Type="http://schemas.openxmlformats.org/officeDocument/2006/relationships/image" Target="../media/image39.svg"/><Relationship Id="rId7" Type="http://schemas.openxmlformats.org/officeDocument/2006/relationships/image" Target="../media/image43.sv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2.png"/><Relationship Id="rId5" Type="http://schemas.openxmlformats.org/officeDocument/2006/relationships/image" Target="../media/image41.svg"/><Relationship Id="rId4" Type="http://schemas.openxmlformats.org/officeDocument/2006/relationships/image" Target="../media/image40.png"/><Relationship Id="rId9" Type="http://schemas.openxmlformats.org/officeDocument/2006/relationships/image" Target="../media/image45.sv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hyperlink" Target="https://unsplash.com/@belart84?utm_source=unsplash&amp;utm_medium=referral&amp;utm_content=creditCopyText" TargetMode="External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unsplash.com/s/photos/account?utm_source=unsplash&amp;utm_medium=referral&amp;utm_content=creditCopyText" TargetMode="Externa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hyperlink" Target="https://unsplash.com/@belart84?utm_source=unsplash&amp;utm_medium=referral&amp;utm_content=creditCopyText" TargetMode="External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unsplash.com/s/photos/account?utm_source=unsplash&amp;utm_medium=referral&amp;utm_content=creditCopyText" TargetMode="Externa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hyperlink" Target="about:blank" TargetMode="External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7.png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7" Type="http://schemas.openxmlformats.org/officeDocument/2006/relationships/image" Target="../media/image9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7.sv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unsplash.com/@leuconoid?utm_source=unsplash&amp;utm_medium=referral&amp;utm_content=creditCopyText" TargetMode="External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unsplash.com/s/photos/beach-chair-black-and-white?utm_source=unsplash&amp;utm_medium=referral&amp;utm_content=creditCopyText" TargetMode="Externa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DB5A75-43A7-4CAE-9A83-17AEA2CA7C5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739256" y="1154095"/>
            <a:ext cx="6023657" cy="3124941"/>
          </a:xfrm>
        </p:spPr>
        <p:txBody>
          <a:bodyPr>
            <a:normAutofit/>
          </a:bodyPr>
          <a:lstStyle/>
          <a:p>
            <a:pPr algn="l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</a:pPr>
            <a:r>
              <a:rPr lang="en-CA" sz="32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RETIRING ON A LOW INCOME</a:t>
            </a:r>
            <a:br>
              <a:rPr lang="en-CA" sz="32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CA" sz="2800" b="1" dirty="0">
                <a:solidFill>
                  <a:srgbClr val="0078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NEW PRESENTATION 2026</a:t>
            </a:r>
            <a:br>
              <a:rPr lang="en-CA" sz="2800" b="1" dirty="0">
                <a:solidFill>
                  <a:srgbClr val="0078FF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CA" sz="2800" b="1" dirty="0">
                <a:solidFill>
                  <a:srgbClr val="0078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Protecting low-income retirement income – navigating the parallel universe of low-income retirement: Module 3</a:t>
            </a:r>
            <a:br>
              <a:rPr lang="en-CA" sz="24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CA" sz="2400" b="1" dirty="0">
                <a:latin typeface="Arial" panose="020B0604020202020204" pitchFamily="34" charset="0"/>
                <a:cs typeface="Arial" panose="020B0604020202020204" pitchFamily="34" charset="0"/>
              </a:rPr>
              <a:t>John Stapleton  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6654AE20-ED98-4228-9706-28B7D97FD04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01305" y="5106597"/>
            <a:ext cx="1933998" cy="936462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EF481511-9716-4B2D-8E3E-D335E7B6D2D6}"/>
              </a:ext>
            </a:extLst>
          </p:cNvPr>
          <p:cNvSpPr/>
          <p:nvPr/>
        </p:nvSpPr>
        <p:spPr>
          <a:xfrm>
            <a:off x="0" y="6642556"/>
            <a:ext cx="1558440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800" dirty="0">
                <a:solidFill>
                  <a:schemeClr val="bg1">
                    <a:lumMod val="75000"/>
                  </a:schemeClr>
                </a:solidFill>
              </a:rPr>
              <a:t>Photo by </a:t>
            </a:r>
            <a:r>
              <a:rPr lang="en-US" sz="800" dirty="0" err="1">
                <a:solidFill>
                  <a:schemeClr val="bg1">
                    <a:lumMod val="75000"/>
                  </a:schemeClr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BDS.Photo</a:t>
            </a:r>
            <a:r>
              <a:rPr lang="en-US" sz="800" dirty="0">
                <a:solidFill>
                  <a:schemeClr val="bg1">
                    <a:lumMod val="75000"/>
                  </a:schemeClr>
                </a:solidFill>
              </a:rPr>
              <a:t> on </a:t>
            </a:r>
            <a:r>
              <a:rPr lang="en-US" sz="800" dirty="0" err="1">
                <a:solidFill>
                  <a:schemeClr val="bg1">
                    <a:lumMod val="75000"/>
                  </a:schemeClr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Unsplash</a:t>
            </a:r>
            <a:endParaRPr lang="en-US" sz="800" dirty="0">
              <a:solidFill>
                <a:schemeClr val="bg1">
                  <a:lumMod val="75000"/>
                </a:schemeClr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7301" y="820346"/>
            <a:ext cx="2800350" cy="280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3152" y="3766630"/>
            <a:ext cx="1838325" cy="2486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143411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 dirty="0"/>
              <a:t>Employment rate of seniors: Source Peter Hicks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76F559-A6D6-49C8-9530-01FCE7A2CFD8}" type="slidenum">
              <a:rPr lang="en-CA" smtClean="0"/>
              <a:t>10</a:t>
            </a:fld>
            <a:endParaRPr lang="en-CA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22864" y="507319"/>
            <a:ext cx="4058105" cy="24166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8271" y="3202668"/>
            <a:ext cx="3756025" cy="2444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06406" y="3202668"/>
            <a:ext cx="4005733" cy="2444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6711014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AEC351D9-ECC6-A92F-6663-FC35E67508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/>
              <a:t>Canamdian Seniors' Income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A5D6DA0-4037-0168-52F9-2BF3433624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2676FD-FC15-457B-AF06-7EF3C12A09BB}" type="slidenum">
              <a:rPr lang="en-CA" smtClean="0"/>
              <a:t>11</a:t>
            </a:fld>
            <a:endParaRPr lang="en-CA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8065973-9EBE-1EC4-EE70-74A290FBCBE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77861" y="0"/>
            <a:ext cx="863627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414641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0E41BD5A-133F-B3BA-3C8B-1F63F2F5F2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/>
              <a:t>Canamdian Seniors' Income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444444A-EC33-A9A8-1C50-2190CA77DF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2676FD-FC15-457B-AF06-7EF3C12A09BB}" type="slidenum">
              <a:rPr lang="en-CA" smtClean="0"/>
              <a:t>12</a:t>
            </a:fld>
            <a:endParaRPr lang="en-CA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ED018CE-2A0F-B63C-DF84-F5C3A0B17F3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67515" y="0"/>
            <a:ext cx="885696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094755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7AA5DA54-ACD2-5CCD-A105-FA4A5D6CC0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/>
              <a:t>Canamdian Seniors' Income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392BA5B-0FC4-DC4C-4AC4-E524825EEF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2676FD-FC15-457B-AF06-7EF3C12A09BB}" type="slidenum">
              <a:rPr lang="en-CA" smtClean="0"/>
              <a:t>13</a:t>
            </a:fld>
            <a:endParaRPr lang="en-CA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299D34C-A0FB-8FC6-3B9D-C6A06CFD89E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13543" y="0"/>
            <a:ext cx="856491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037396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0B2880B4-D2F2-2B21-D98B-966DBEF354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/>
              <a:t>Canamdian Seniors' Income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86FC30A-56C0-06F2-014F-30C4CA39AE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2676FD-FC15-457B-AF06-7EF3C12A09BB}" type="slidenum">
              <a:rPr lang="en-CA" smtClean="0"/>
              <a:t>14</a:t>
            </a:fld>
            <a:endParaRPr lang="en-CA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4C894DF-1330-7947-7347-13868E8EA99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52571" y="0"/>
            <a:ext cx="888685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375733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BA762E9-8A1F-C00B-D73F-A1DE2410316B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93726" y="0"/>
            <a:ext cx="8604547" cy="6858000"/>
          </a:xfrm>
          <a:prstGeom prst="rect">
            <a:avLst/>
          </a:prstGeo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6C2FBE63-6F8B-0A39-81F1-06EB0C3392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62F096-35A7-49D4-B853-F73656963326}" type="slidenum">
              <a:rPr lang="en-CA" smtClean="0"/>
              <a:t>15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25177863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D3B08DE3-A82A-9BB7-ED4A-54045B9BBF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62F096-35A7-49D4-B853-F73656963326}" type="slidenum">
              <a:rPr lang="en-CA" smtClean="0"/>
              <a:t>16</a:t>
            </a:fld>
            <a:endParaRPr lang="en-CA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52A4FFB-24F3-A19A-EB4A-9A7C1952C5F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8191" y="0"/>
            <a:ext cx="887561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730856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4947F290-5D16-4DD2-8FF5-99407587C73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20391" y="0"/>
            <a:ext cx="4571609" cy="6858000"/>
          </a:xfrm>
          <a:prstGeom prst="rect">
            <a:avLst/>
          </a:prstGeom>
        </p:spPr>
      </p:pic>
      <p:sp>
        <p:nvSpPr>
          <p:cNvPr id="38" name="Footer Placeholder 37">
            <a:extLst>
              <a:ext uri="{FF2B5EF4-FFF2-40B4-BE49-F238E27FC236}">
                <a16:creationId xmlns:a16="http://schemas.microsoft.com/office/drawing/2014/main" id="{C26CF771-0BE2-4310-A220-8E758308CB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 dirty="0"/>
              <a:t>Retiring on a Low Income</a:t>
            </a:r>
          </a:p>
        </p:txBody>
      </p:sp>
      <p:sp>
        <p:nvSpPr>
          <p:cNvPr id="39" name="Slide Number Placeholder 38">
            <a:extLst>
              <a:ext uri="{FF2B5EF4-FFF2-40B4-BE49-F238E27FC236}">
                <a16:creationId xmlns:a16="http://schemas.microsoft.com/office/drawing/2014/main" id="{761B449E-2253-40B7-8A52-79449CBADF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76F559-A6D6-49C8-9530-01FCE7A2CFD8}" type="slidenum">
              <a:rPr lang="en-CA" smtClean="0"/>
              <a:t>17</a:t>
            </a:fld>
            <a:endParaRPr lang="en-CA" dirty="0"/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AB192AFA-AC71-42E3-A4FF-593936735C65}"/>
              </a:ext>
            </a:extLst>
          </p:cNvPr>
          <p:cNvSpPr txBox="1"/>
          <p:nvPr/>
        </p:nvSpPr>
        <p:spPr>
          <a:xfrm>
            <a:off x="295817" y="525786"/>
            <a:ext cx="672474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SHOULD YOU WORK AFTER 65?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A4E238B0-D863-4C90-8264-D58637D00237}"/>
              </a:ext>
            </a:extLst>
          </p:cNvPr>
          <p:cNvSpPr/>
          <p:nvPr/>
        </p:nvSpPr>
        <p:spPr>
          <a:xfrm>
            <a:off x="276008" y="1110561"/>
            <a:ext cx="6999062" cy="4965119"/>
          </a:xfrm>
          <a:prstGeom prst="rect">
            <a:avLst/>
          </a:prstGeom>
          <a:noFill/>
          <a:ln w="9525" cap="flat" cmpd="sng" algn="ctr">
            <a:noFill/>
            <a:prstDash val="solid"/>
          </a:ln>
          <a:effectLst>
            <a:outerShdw sx="0" sy="0" rotWithShape="0">
              <a:scrgbClr r="0" g="0" b="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lumMod val="9500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/>
                </a:solidFill>
                <a:prstDash val="solid"/>
              </a14:hiddenLine>
            </a:ext>
            <a:ext uri="{53640926-AAD7-44D8-BBD7-CCE9431645EC}">
              <a14:shadowObscured xmlns:a14="http://schemas.microsoft.com/office/drawing/2010/main"/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0000" bIns="90000" rtlCol="0" anchor="ctr" anchorCtr="0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b="1" dirty="0">
                <a:solidFill>
                  <a:srgbClr val="0078FF"/>
                </a:solidFill>
                <a:latin typeface="Arial" panose="020B0604020202020204" pitchFamily="34" charset="0"/>
                <a:ea typeface="Gulim" pitchFamily="34" charset="-127"/>
                <a:cs typeface="Arial" panose="020B0604020202020204" pitchFamily="34" charset="0"/>
              </a:rPr>
              <a:t>ANY</a:t>
            </a:r>
            <a:r>
              <a:rPr lang="en-US" sz="2000" dirty="0">
                <a:solidFill>
                  <a:srgbClr val="0078FF"/>
                </a:solidFill>
                <a:latin typeface="Arial" panose="020B0604020202020204" pitchFamily="34" charset="0"/>
                <a:ea typeface="Gulim" pitchFamily="34" charset="-127"/>
                <a:cs typeface="Arial" panose="020B0604020202020204" pitchFamily="34" charset="0"/>
              </a:rPr>
              <a:t> net income reduces the benefits that low-income seniors get except $5000 in net earnings</a:t>
            </a:r>
          </a:p>
          <a:p>
            <a:endParaRPr lang="en-US" sz="20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ea typeface="Gulim" pitchFamily="34" charset="-127"/>
              <a:cs typeface="Arial" panose="020B0604020202020204" pitchFamily="34" charset="0"/>
            </a:endParaRPr>
          </a:p>
          <a:p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Gulim" pitchFamily="34" charset="-127"/>
                <a:cs typeface="Arial" panose="020B0604020202020204" pitchFamily="34" charset="0"/>
              </a:rPr>
              <a:t>Low-income seniors get benefits from GIS and GAINS</a:t>
            </a:r>
          </a:p>
          <a:p>
            <a:endParaRPr lang="en-US" sz="20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ea typeface="Gulim" pitchFamily="34" charset="-127"/>
              <a:cs typeface="Arial" panose="020B0604020202020204" pitchFamily="34" charset="0"/>
            </a:endParaRPr>
          </a:p>
          <a:p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Gulim" pitchFamily="34" charset="-127"/>
                <a:cs typeface="Arial" panose="020B0604020202020204" pitchFamily="34" charset="0"/>
              </a:rPr>
              <a:t>Both get clawed back at 50% after you earn just $5000 (T4 slip)</a:t>
            </a:r>
          </a:p>
          <a:p>
            <a:endParaRPr lang="en-US" sz="20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ea typeface="Gulim" pitchFamily="34" charset="-127"/>
              <a:cs typeface="Arial" panose="020B0604020202020204" pitchFamily="34" charset="0"/>
            </a:endParaRPr>
          </a:p>
          <a:p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Gulim" pitchFamily="34" charset="-127"/>
                <a:cs typeface="Arial" panose="020B0604020202020204" pitchFamily="34" charset="0"/>
              </a:rPr>
              <a:t>GIS gets clawed back at 50% (nominal - 59% real)  and GAINS at 25% after the 1st DOLLAR of any other kind of net income</a:t>
            </a:r>
          </a:p>
          <a:p>
            <a:endParaRPr lang="en-US" sz="20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ea typeface="Gulim" pitchFamily="34" charset="-127"/>
              <a:cs typeface="Arial" panose="020B0604020202020204" pitchFamily="34" charset="0"/>
            </a:endParaRPr>
          </a:p>
          <a:p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Gulim" pitchFamily="34" charset="-127"/>
                <a:cs typeface="Arial" panose="020B0604020202020204" pitchFamily="34" charset="0"/>
              </a:rPr>
              <a:t> </a:t>
            </a:r>
          </a:p>
          <a:p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Gulim" pitchFamily="34" charset="-127"/>
                <a:cs typeface="Arial" panose="020B0604020202020204" pitchFamily="34" charset="0"/>
              </a:rPr>
              <a:t>Examples: Money you take from RRSP savings (T4RIF), or honoraria (T4A)</a:t>
            </a:r>
            <a:endParaRPr lang="en-AU" sz="20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ea typeface="Gulim" pitchFamily="34" charset="-127"/>
              <a:cs typeface="Arial" panose="020B0604020202020204" pitchFamily="34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F5EAA9A-0D29-475F-AB5F-7B2FF1D73452}"/>
              </a:ext>
            </a:extLst>
          </p:cNvPr>
          <p:cNvSpPr/>
          <p:nvPr/>
        </p:nvSpPr>
        <p:spPr>
          <a:xfrm>
            <a:off x="7611127" y="6655802"/>
            <a:ext cx="1635384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800" dirty="0">
                <a:solidFill>
                  <a:schemeClr val="bg1">
                    <a:lumMod val="95000"/>
                  </a:schemeClr>
                </a:solidFill>
              </a:rPr>
              <a:t>Photo by </a:t>
            </a:r>
            <a:r>
              <a:rPr lang="en-US" sz="800" dirty="0">
                <a:solidFill>
                  <a:schemeClr val="bg1">
                    <a:lumMod val="95000"/>
                  </a:schemeClr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Mitchell Luo</a:t>
            </a:r>
            <a:r>
              <a:rPr lang="en-US" sz="800" dirty="0">
                <a:solidFill>
                  <a:schemeClr val="bg1">
                    <a:lumMod val="95000"/>
                  </a:schemeClr>
                </a:solidFill>
              </a:rPr>
              <a:t> on </a:t>
            </a:r>
            <a:r>
              <a:rPr lang="en-US" sz="800" dirty="0" err="1">
                <a:solidFill>
                  <a:schemeClr val="bg1">
                    <a:lumMod val="95000"/>
                  </a:schemeClr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Unsplash</a:t>
            </a:r>
            <a:endParaRPr lang="en-US" sz="800" dirty="0">
              <a:solidFill>
                <a:schemeClr val="bg1">
                  <a:lumMod val="9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399990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5BB0F65-CB10-4856-91C3-71EA18C14C2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4572000" cy="6858000"/>
          </a:xfrm>
          <a:prstGeom prst="rect">
            <a:avLst/>
          </a:prstGeom>
        </p:spPr>
      </p:pic>
      <p:sp>
        <p:nvSpPr>
          <p:cNvPr id="38" name="Footer Placeholder 37">
            <a:extLst>
              <a:ext uri="{FF2B5EF4-FFF2-40B4-BE49-F238E27FC236}">
                <a16:creationId xmlns:a16="http://schemas.microsoft.com/office/drawing/2014/main" id="{C26CF771-0BE2-4310-A220-8E758308CB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 dirty="0"/>
              <a:t>Retiring on a Low Income</a:t>
            </a:r>
          </a:p>
        </p:txBody>
      </p:sp>
      <p:sp>
        <p:nvSpPr>
          <p:cNvPr id="39" name="Slide Number Placeholder 38">
            <a:extLst>
              <a:ext uri="{FF2B5EF4-FFF2-40B4-BE49-F238E27FC236}">
                <a16:creationId xmlns:a16="http://schemas.microsoft.com/office/drawing/2014/main" id="{761B449E-2253-40B7-8A52-79449CBADF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76F559-A6D6-49C8-9530-01FCE7A2CFD8}" type="slidenum">
              <a:rPr lang="en-CA" smtClean="0"/>
              <a:t>18</a:t>
            </a:fld>
            <a:endParaRPr lang="en-CA" dirty="0"/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AB192AFA-AC71-42E3-A4FF-593936735C65}"/>
              </a:ext>
            </a:extLst>
          </p:cNvPr>
          <p:cNvSpPr txBox="1"/>
          <p:nvPr/>
        </p:nvSpPr>
        <p:spPr>
          <a:xfrm>
            <a:off x="4791028" y="525786"/>
            <a:ext cx="6724743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SHOULD YOU WORK AFTER 65?</a:t>
            </a:r>
          </a:p>
          <a:p>
            <a:r>
              <a:rPr lang="en-US" sz="2800" b="1" i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St. Patrick’s Day Rule or </a:t>
            </a:r>
            <a:r>
              <a:rPr lang="en-US" sz="2800" b="1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Family Day Rule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A4E238B0-D863-4C90-8264-D58637D00237}"/>
              </a:ext>
            </a:extLst>
          </p:cNvPr>
          <p:cNvSpPr/>
          <p:nvPr/>
        </p:nvSpPr>
        <p:spPr>
          <a:xfrm>
            <a:off x="4771219" y="1110561"/>
            <a:ext cx="6999062" cy="4965119"/>
          </a:xfrm>
          <a:prstGeom prst="rect">
            <a:avLst/>
          </a:prstGeom>
          <a:noFill/>
          <a:ln w="9525" cap="flat" cmpd="sng" algn="ctr">
            <a:noFill/>
            <a:prstDash val="solid"/>
          </a:ln>
          <a:effectLst>
            <a:outerShdw sx="0" sy="0" rotWithShape="0">
              <a:scrgbClr r="0" g="0" b="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lumMod val="9500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/>
                </a:solidFill>
                <a:prstDash val="solid"/>
              </a14:hiddenLine>
            </a:ext>
            <a:ext uri="{53640926-AAD7-44D8-BBD7-CCE9431645EC}">
              <a14:shadowObscured xmlns:a14="http://schemas.microsoft.com/office/drawing/2010/main"/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0000" bIns="90000" rtlCol="0" anchor="ctr" anchorCtr="0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Gulim" pitchFamily="34" charset="-127"/>
                <a:cs typeface="Arial" panose="020B0604020202020204" pitchFamily="34" charset="0"/>
              </a:rPr>
              <a:t>Minimum wage of $17.60 an hour</a:t>
            </a:r>
          </a:p>
          <a:p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Gulim" pitchFamily="34" charset="-127"/>
                <a:cs typeface="Arial" panose="020B0604020202020204" pitchFamily="34" charset="0"/>
              </a:rPr>
              <a:t> =$5000 or so by St. Paddy’s day</a:t>
            </a:r>
          </a:p>
          <a:p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Gulim" pitchFamily="34" charset="-127"/>
                <a:cs typeface="Arial" panose="020B0604020202020204" pitchFamily="34" charset="0"/>
              </a:rPr>
              <a:t> </a:t>
            </a:r>
          </a:p>
          <a:p>
            <a:endParaRPr lang="en-US" sz="20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ea typeface="Gulim" pitchFamily="34" charset="-127"/>
              <a:cs typeface="Arial" panose="020B0604020202020204" pitchFamily="34" charset="0"/>
            </a:endParaRPr>
          </a:p>
          <a:p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Gulim" pitchFamily="34" charset="-127"/>
                <a:cs typeface="Arial" panose="020B0604020202020204" pitchFamily="34" charset="0"/>
              </a:rPr>
              <a:t>250 hours (7 weeks at 35 hours a week)  </a:t>
            </a:r>
          </a:p>
          <a:p>
            <a:endParaRPr lang="en-US" sz="20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ea typeface="Gulim" pitchFamily="34" charset="-127"/>
              <a:cs typeface="Arial" panose="020B0604020202020204" pitchFamily="34" charset="0"/>
            </a:endParaRPr>
          </a:p>
          <a:p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Gulim" pitchFamily="34" charset="-127"/>
                <a:cs typeface="Arial" panose="020B0604020202020204" pitchFamily="34" charset="0"/>
              </a:rPr>
              <a:t>After that, every dollar is taxed back at 50% and 75% over some income zones</a:t>
            </a:r>
          </a:p>
          <a:p>
            <a:endParaRPr lang="en-US" sz="20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ea typeface="Gulim" pitchFamily="34" charset="-127"/>
              <a:cs typeface="Arial" panose="020B0604020202020204" pitchFamily="34" charset="0"/>
            </a:endParaRPr>
          </a:p>
          <a:p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Gulim" pitchFamily="34" charset="-127"/>
                <a:cs typeface="Arial" panose="020B0604020202020204" pitchFamily="34" charset="0"/>
              </a:rPr>
              <a:t>Think about working after </a:t>
            </a:r>
            <a:r>
              <a:rPr lang="en-US" sz="2000" b="1" dirty="0">
                <a:solidFill>
                  <a:srgbClr val="00B050"/>
                </a:solidFill>
                <a:latin typeface="Arial" panose="020B0604020202020204" pitchFamily="34" charset="0"/>
                <a:ea typeface="Gulim" pitchFamily="34" charset="-127"/>
                <a:cs typeface="Arial" panose="020B0604020202020204" pitchFamily="34" charset="0"/>
              </a:rPr>
              <a:t>St. Patrick’s Day or </a:t>
            </a:r>
            <a:r>
              <a:rPr lang="en-US" sz="2000" b="1" dirty="0">
                <a:solidFill>
                  <a:srgbClr val="FF0000"/>
                </a:solidFill>
                <a:latin typeface="Arial" panose="020B0604020202020204" pitchFamily="34" charset="0"/>
                <a:ea typeface="Gulim" pitchFamily="34" charset="-127"/>
                <a:cs typeface="Arial" panose="020B0604020202020204" pitchFamily="34" charset="0"/>
              </a:rPr>
              <a:t>Family Day</a:t>
            </a:r>
            <a:r>
              <a:rPr lang="en-US" sz="2000" b="1" dirty="0">
                <a:solidFill>
                  <a:srgbClr val="00B050"/>
                </a:solidFill>
                <a:latin typeface="Arial" panose="020B0604020202020204" pitchFamily="34" charset="0"/>
                <a:ea typeface="Gulim" pitchFamily="34" charset="-127"/>
                <a:cs typeface="Arial" panose="020B0604020202020204" pitchFamily="34" charset="0"/>
              </a:rPr>
              <a:t> </a:t>
            </a: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Gulim" pitchFamily="34" charset="-127"/>
                <a:cs typeface="Arial" panose="020B0604020202020204" pitchFamily="34" charset="0"/>
              </a:rPr>
              <a:t>if you are low income!</a:t>
            </a:r>
            <a:endParaRPr lang="en-AU" sz="20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ea typeface="Gulim" pitchFamily="34" charset="-127"/>
              <a:cs typeface="Arial" panose="020B0604020202020204" pitchFamily="34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C718E6B8-44E4-4E7B-9000-8D0E7E273623}"/>
              </a:ext>
            </a:extLst>
          </p:cNvPr>
          <p:cNvSpPr/>
          <p:nvPr/>
        </p:nvSpPr>
        <p:spPr>
          <a:xfrm>
            <a:off x="0" y="6642556"/>
            <a:ext cx="1595309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800" dirty="0">
                <a:solidFill>
                  <a:schemeClr val="bg1">
                    <a:lumMod val="75000"/>
                  </a:schemeClr>
                </a:solidFill>
              </a:rPr>
              <a:t>Photo by </a:t>
            </a:r>
            <a:r>
              <a:rPr lang="en-US" sz="800" dirty="0">
                <a:solidFill>
                  <a:schemeClr val="bg1">
                    <a:lumMod val="75000"/>
                  </a:schemeClr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Brytny.com</a:t>
            </a:r>
            <a:r>
              <a:rPr lang="en-US" sz="800" dirty="0">
                <a:solidFill>
                  <a:schemeClr val="bg1">
                    <a:lumMod val="75000"/>
                  </a:schemeClr>
                </a:solidFill>
              </a:rPr>
              <a:t> on </a:t>
            </a:r>
            <a:r>
              <a:rPr lang="en-US" sz="800" dirty="0" err="1">
                <a:solidFill>
                  <a:schemeClr val="bg1">
                    <a:lumMod val="75000"/>
                  </a:schemeClr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Unsplash</a:t>
            </a:r>
            <a:endParaRPr lang="en-US" sz="800" dirty="0">
              <a:solidFill>
                <a:schemeClr val="bg1">
                  <a:lumMod val="75000"/>
                </a:schemeClr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29750" y="1612238"/>
            <a:ext cx="2260827" cy="15044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0442320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Footer Placeholder 37">
            <a:extLst>
              <a:ext uri="{FF2B5EF4-FFF2-40B4-BE49-F238E27FC236}">
                <a16:creationId xmlns:a16="http://schemas.microsoft.com/office/drawing/2014/main" id="{C26CF771-0BE2-4310-A220-8E758308CB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 dirty="0"/>
              <a:t>Retiring on a Low Income</a:t>
            </a:r>
          </a:p>
        </p:txBody>
      </p:sp>
      <p:sp>
        <p:nvSpPr>
          <p:cNvPr id="39" name="Slide Number Placeholder 38">
            <a:extLst>
              <a:ext uri="{FF2B5EF4-FFF2-40B4-BE49-F238E27FC236}">
                <a16:creationId xmlns:a16="http://schemas.microsoft.com/office/drawing/2014/main" id="{761B449E-2253-40B7-8A52-79449CBADF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76F559-A6D6-49C8-9530-01FCE7A2CFD8}" type="slidenum">
              <a:rPr lang="en-CA" smtClean="0"/>
              <a:t>19</a:t>
            </a:fld>
            <a:endParaRPr lang="en-CA" dirty="0"/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AB192AFA-AC71-42E3-A4FF-593936735C65}"/>
              </a:ext>
            </a:extLst>
          </p:cNvPr>
          <p:cNvSpPr txBox="1"/>
          <p:nvPr/>
        </p:nvSpPr>
        <p:spPr>
          <a:xfrm>
            <a:off x="295818" y="525786"/>
            <a:ext cx="4438741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PHILIP’S STORY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An example</a:t>
            </a:r>
            <a:endParaRPr lang="en-CA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55D28C2B-97FD-4486-B43C-679F1F8919DA}"/>
              </a:ext>
            </a:extLst>
          </p:cNvPr>
          <p:cNvSpPr/>
          <p:nvPr/>
        </p:nvSpPr>
        <p:spPr>
          <a:xfrm>
            <a:off x="295818" y="1387560"/>
            <a:ext cx="6999062" cy="4968790"/>
          </a:xfrm>
          <a:prstGeom prst="rect">
            <a:avLst/>
          </a:prstGeom>
          <a:noFill/>
          <a:ln w="9525" cap="flat" cmpd="sng" algn="ctr">
            <a:noFill/>
            <a:prstDash val="solid"/>
          </a:ln>
          <a:effectLst>
            <a:outerShdw sx="0" sy="0" rotWithShape="0">
              <a:scrgbClr r="0" g="0" b="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lumMod val="9500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/>
                </a:solidFill>
                <a:prstDash val="solid"/>
              </a14:hiddenLine>
            </a:ext>
            <a:ext uri="{53640926-AAD7-44D8-BBD7-CCE9431645EC}">
              <a14:shadowObscured xmlns:a14="http://schemas.microsoft.com/office/drawing/2010/main"/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0000" bIns="90000" rtlCol="0" anchor="ctr" anchorCtr="0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Gulim" pitchFamily="34" charset="-127"/>
                <a:cs typeface="Arial" panose="020B0604020202020204" pitchFamily="34" charset="0"/>
              </a:rPr>
              <a:t>A near-senior living on $1,000 a month from ODSP</a:t>
            </a:r>
          </a:p>
          <a:p>
            <a:endParaRPr lang="en-US" sz="20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Gulim" pitchFamily="34" charset="-127"/>
              <a:cs typeface="Arial" panose="020B0604020202020204" pitchFamily="34" charset="0"/>
            </a:endParaRPr>
          </a:p>
          <a:p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Gulim" pitchFamily="34" charset="-127"/>
                <a:cs typeface="Arial" panose="020B0604020202020204" pitchFamily="34" charset="0"/>
              </a:rPr>
              <a:t>Volunteers to speak for the Dream Team</a:t>
            </a:r>
          </a:p>
          <a:p>
            <a:endParaRPr lang="en-US" sz="20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Gulim" pitchFamily="34" charset="-127"/>
              <a:cs typeface="Arial" panose="020B0604020202020204" pitchFamily="34" charset="0"/>
            </a:endParaRPr>
          </a:p>
          <a:p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Gulim" pitchFamily="34" charset="-127"/>
                <a:cs typeface="Arial" panose="020B0604020202020204" pitchFamily="34" charset="0"/>
              </a:rPr>
              <a:t>Received $1,490 in honoraria</a:t>
            </a:r>
          </a:p>
          <a:p>
            <a:endParaRPr lang="en-US" sz="20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Gulim" pitchFamily="34" charset="-127"/>
              <a:cs typeface="Arial" panose="020B0604020202020204" pitchFamily="34" charset="0"/>
            </a:endParaRPr>
          </a:p>
          <a:p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Gulim" pitchFamily="34" charset="-127"/>
                <a:cs typeface="Arial" panose="020B0604020202020204" pitchFamily="34" charset="0"/>
              </a:rPr>
              <a:t>GAINS clawed back 50% (now 25%)</a:t>
            </a:r>
          </a:p>
          <a:p>
            <a:endParaRPr lang="en-US" sz="20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Gulim" pitchFamily="34" charset="-127"/>
              <a:cs typeface="Arial" panose="020B0604020202020204" pitchFamily="34" charset="0"/>
            </a:endParaRPr>
          </a:p>
          <a:p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Gulim" pitchFamily="34" charset="-127"/>
                <a:cs typeface="Arial" panose="020B0604020202020204" pitchFamily="34" charset="0"/>
              </a:rPr>
              <a:t>GIS clawed back 50% (real rate of 59%)</a:t>
            </a:r>
          </a:p>
          <a:p>
            <a:endParaRPr lang="en-US" sz="20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Gulim" pitchFamily="34" charset="-127"/>
              <a:cs typeface="Arial" panose="020B0604020202020204" pitchFamily="34" charset="0"/>
            </a:endParaRPr>
          </a:p>
          <a:p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Gulim" pitchFamily="34" charset="-127"/>
                <a:cs typeface="Arial" panose="020B0604020202020204" pitchFamily="34" charset="0"/>
              </a:rPr>
              <a:t>Phillip got nothing until he got beyond the GAINS-A clawback</a:t>
            </a:r>
            <a:endParaRPr lang="en-AU" sz="20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Gulim" pitchFamily="34" charset="-127"/>
              <a:cs typeface="Arial" panose="020B0604020202020204" pitchFamily="34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0ADB318-854A-4C55-A5F0-B43B6C7F6B29}"/>
              </a:ext>
            </a:extLst>
          </p:cNvPr>
          <p:cNvSpPr/>
          <p:nvPr/>
        </p:nvSpPr>
        <p:spPr>
          <a:xfrm>
            <a:off x="10480732" y="0"/>
            <a:ext cx="1701107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800" dirty="0">
                <a:solidFill>
                  <a:schemeClr val="bg1">
                    <a:lumMod val="75000"/>
                  </a:schemeClr>
                </a:solidFill>
              </a:rPr>
              <a:t>Photo by </a:t>
            </a:r>
            <a:r>
              <a:rPr lang="en-US" sz="800" dirty="0">
                <a:solidFill>
                  <a:schemeClr val="bg1">
                    <a:lumMod val="75000"/>
                  </a:schemeClr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Paul Stickman</a:t>
            </a:r>
            <a:r>
              <a:rPr lang="en-US" sz="800" dirty="0">
                <a:solidFill>
                  <a:schemeClr val="bg1">
                    <a:lumMod val="75000"/>
                  </a:schemeClr>
                </a:solidFill>
              </a:rPr>
              <a:t> on </a:t>
            </a:r>
            <a:r>
              <a:rPr lang="en-US" sz="800" dirty="0" err="1">
                <a:solidFill>
                  <a:schemeClr val="bg1">
                    <a:lumMod val="75000"/>
                  </a:schemeClr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Unsplash</a:t>
            </a:r>
            <a:endParaRPr lang="en-US" sz="800" dirty="0">
              <a:solidFill>
                <a:schemeClr val="bg1">
                  <a:lumMod val="75000"/>
                </a:schemeClr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6E36543-A11F-41A4-A9A9-8590EFAD447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75203" y="944605"/>
            <a:ext cx="5433223" cy="49687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372716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B0B1FB38-8B7B-42C5-BB18-0CBE3BCBFBFD}"/>
              </a:ext>
            </a:extLst>
          </p:cNvPr>
          <p:cNvSpPr/>
          <p:nvPr/>
        </p:nvSpPr>
        <p:spPr>
          <a:xfrm>
            <a:off x="4585174" y="701336"/>
            <a:ext cx="6631466" cy="5166804"/>
          </a:xfrm>
          <a:prstGeom prst="rect">
            <a:avLst/>
          </a:prstGeom>
          <a:noFill/>
          <a:ln w="9525" cap="flat" cmpd="sng" algn="ctr">
            <a:noFill/>
            <a:prstDash val="solid"/>
          </a:ln>
          <a:effectLst>
            <a:outerShdw sx="0" sy="0" rotWithShape="0">
              <a:scrgbClr r="0" g="0" b="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lumMod val="9500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/>
                </a:solidFill>
                <a:prstDash val="solid"/>
              </a14:hiddenLine>
            </a:ext>
            <a:ext uri="{53640926-AAD7-44D8-BBD7-CCE9431645EC}">
              <a14:shadowObscured xmlns:a14="http://schemas.microsoft.com/office/drawing/2010/main"/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0000" bIns="90000" rtlCol="0" anchor="ctr" anchorCtr="0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Gulim" pitchFamily="34" charset="-127"/>
                <a:cs typeface="Arial" panose="020B0604020202020204" pitchFamily="34" charset="0"/>
              </a:rPr>
              <a:t>Will the government tell you about everything you are entitled to?</a:t>
            </a:r>
          </a:p>
          <a:p>
            <a:endParaRPr lang="en-US" sz="20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ea typeface="Gulim" pitchFamily="34" charset="-127"/>
              <a:cs typeface="Arial" panose="020B0604020202020204" pitchFamily="34" charset="0"/>
            </a:endParaRPr>
          </a:p>
          <a:p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Gulim" pitchFamily="34" charset="-127"/>
                <a:cs typeface="Arial" panose="020B0604020202020204" pitchFamily="34" charset="0"/>
              </a:rPr>
              <a:t>Should everyone apply for OAS?</a:t>
            </a:r>
          </a:p>
          <a:p>
            <a:endParaRPr lang="en-US" sz="20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ea typeface="Gulim" pitchFamily="34" charset="-127"/>
              <a:cs typeface="Arial" panose="020B0604020202020204" pitchFamily="34" charset="0"/>
            </a:endParaRPr>
          </a:p>
          <a:p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Gulim" pitchFamily="34" charset="-127"/>
                <a:cs typeface="Arial" panose="020B0604020202020204" pitchFamily="34" charset="0"/>
              </a:rPr>
              <a:t>Should you work after 65?</a:t>
            </a:r>
          </a:p>
          <a:p>
            <a:endParaRPr lang="en-US" sz="20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ea typeface="Gulim" pitchFamily="34" charset="-127"/>
              <a:cs typeface="Arial" panose="020B0604020202020204" pitchFamily="34" charset="0"/>
            </a:endParaRPr>
          </a:p>
          <a:p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Gulim" pitchFamily="34" charset="-127"/>
                <a:cs typeface="Arial" panose="020B0604020202020204" pitchFamily="34" charset="0"/>
              </a:rPr>
              <a:t>Should you take early CPP?</a:t>
            </a:r>
          </a:p>
          <a:p>
            <a:endParaRPr lang="en-US" sz="20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ea typeface="Gulim" pitchFamily="34" charset="-127"/>
              <a:cs typeface="Arial" panose="020B0604020202020204" pitchFamily="34" charset="0"/>
            </a:endParaRPr>
          </a:p>
          <a:p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Gulim" pitchFamily="34" charset="-127"/>
                <a:cs typeface="Arial" panose="020B0604020202020204" pitchFamily="34" charset="0"/>
              </a:rPr>
              <a:t>Should you buy RRSPs?</a:t>
            </a:r>
          </a:p>
          <a:p>
            <a:endParaRPr lang="en-US" sz="20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ea typeface="Gulim" pitchFamily="34" charset="-127"/>
              <a:cs typeface="Arial" panose="020B0604020202020204" pitchFamily="34" charset="0"/>
            </a:endParaRPr>
          </a:p>
          <a:p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Gulim" pitchFamily="34" charset="-127"/>
                <a:cs typeface="Arial" panose="020B0604020202020204" pitchFamily="34" charset="0"/>
              </a:rPr>
              <a:t>Should you save in a TFSA?</a:t>
            </a:r>
          </a:p>
          <a:p>
            <a:endParaRPr lang="en-US" sz="20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ea typeface="Gulim" pitchFamily="34" charset="-127"/>
              <a:cs typeface="Arial" panose="020B0604020202020204" pitchFamily="34" charset="0"/>
            </a:endParaRPr>
          </a:p>
          <a:p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Gulim" pitchFamily="34" charset="-127"/>
                <a:cs typeface="Arial" panose="020B0604020202020204" pitchFamily="34" charset="0"/>
              </a:rPr>
              <a:t>Can you leave Canada and collect?</a:t>
            </a:r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AE9AC974-F31A-463F-954F-76A1CB47A6B1}"/>
              </a:ext>
            </a:extLst>
          </p:cNvPr>
          <p:cNvSpPr/>
          <p:nvPr/>
        </p:nvSpPr>
        <p:spPr>
          <a:xfrm>
            <a:off x="0" y="0"/>
            <a:ext cx="3962914" cy="6858000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38" name="Footer Placeholder 37">
            <a:extLst>
              <a:ext uri="{FF2B5EF4-FFF2-40B4-BE49-F238E27FC236}">
                <a16:creationId xmlns:a16="http://schemas.microsoft.com/office/drawing/2014/main" id="{C26CF771-0BE2-4310-A220-8E758308CB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 dirty="0"/>
              <a:t>Retiring on a Low Income</a:t>
            </a:r>
          </a:p>
        </p:txBody>
      </p:sp>
      <p:sp>
        <p:nvSpPr>
          <p:cNvPr id="39" name="Slide Number Placeholder 38">
            <a:extLst>
              <a:ext uri="{FF2B5EF4-FFF2-40B4-BE49-F238E27FC236}">
                <a16:creationId xmlns:a16="http://schemas.microsoft.com/office/drawing/2014/main" id="{761B449E-2253-40B7-8A52-79449CBADF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76F559-A6D6-49C8-9530-01FCE7A2CFD8}" type="slidenum">
              <a:rPr lang="en-CA" smtClean="0"/>
              <a:t>2</a:t>
            </a:fld>
            <a:endParaRPr lang="en-CA" dirty="0"/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AB192AFA-AC71-42E3-A4FF-593936735C65}"/>
              </a:ext>
            </a:extLst>
          </p:cNvPr>
          <p:cNvSpPr txBox="1"/>
          <p:nvPr/>
        </p:nvSpPr>
        <p:spPr>
          <a:xfrm>
            <a:off x="295819" y="525786"/>
            <a:ext cx="343565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PROTECTING A LOW INCOME RETIREMENT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A600F56-4805-4998-81B7-247320278AC5}"/>
              </a:ext>
            </a:extLst>
          </p:cNvPr>
          <p:cNvSpPr txBox="1"/>
          <p:nvPr/>
        </p:nvSpPr>
        <p:spPr>
          <a:xfrm>
            <a:off x="295819" y="3259723"/>
            <a:ext cx="343565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 can you do to protect your money?</a:t>
            </a: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55F7908A-78B1-4B22-8F5C-E6BA41B154D4}"/>
              </a:ext>
            </a:extLst>
          </p:cNvPr>
          <p:cNvCxnSpPr/>
          <p:nvPr/>
        </p:nvCxnSpPr>
        <p:spPr>
          <a:xfrm>
            <a:off x="295819" y="3250198"/>
            <a:ext cx="3435658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7D8F7EB7-18E5-4D12-AE6A-B38CA9307340}"/>
              </a:ext>
            </a:extLst>
          </p:cNvPr>
          <p:cNvCxnSpPr/>
          <p:nvPr/>
        </p:nvCxnSpPr>
        <p:spPr>
          <a:xfrm>
            <a:off x="295819" y="3567500"/>
            <a:ext cx="3435658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0464983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Footer Placeholder 37">
            <a:extLst>
              <a:ext uri="{FF2B5EF4-FFF2-40B4-BE49-F238E27FC236}">
                <a16:creationId xmlns:a16="http://schemas.microsoft.com/office/drawing/2014/main" id="{C26CF771-0BE2-4310-A220-8E758308CB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 dirty="0"/>
              <a:t>Retiring on a Low Income</a:t>
            </a:r>
          </a:p>
        </p:txBody>
      </p:sp>
      <p:sp>
        <p:nvSpPr>
          <p:cNvPr id="39" name="Slide Number Placeholder 38">
            <a:extLst>
              <a:ext uri="{FF2B5EF4-FFF2-40B4-BE49-F238E27FC236}">
                <a16:creationId xmlns:a16="http://schemas.microsoft.com/office/drawing/2014/main" id="{761B449E-2253-40B7-8A52-79449CBADF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76F559-A6D6-49C8-9530-01FCE7A2CFD8}" type="slidenum">
              <a:rPr lang="en-CA" smtClean="0"/>
              <a:t>20</a:t>
            </a:fld>
            <a:endParaRPr lang="en-CA" dirty="0"/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AB192AFA-AC71-42E3-A4FF-593936735C65}"/>
              </a:ext>
            </a:extLst>
          </p:cNvPr>
          <p:cNvSpPr txBox="1"/>
          <p:nvPr/>
        </p:nvSpPr>
        <p:spPr>
          <a:xfrm>
            <a:off x="295817" y="525786"/>
            <a:ext cx="1164925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SOLUTIONS FOR HONOURARIA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0D86EDD-69B4-49ED-AB73-DA2EF31E4422}"/>
              </a:ext>
            </a:extLst>
          </p:cNvPr>
          <p:cNvSpPr/>
          <p:nvPr/>
        </p:nvSpPr>
        <p:spPr>
          <a:xfrm>
            <a:off x="1918554" y="1464386"/>
            <a:ext cx="9137549" cy="4093006"/>
          </a:xfrm>
          <a:prstGeom prst="rect">
            <a:avLst/>
          </a:prstGeom>
          <a:noFill/>
          <a:ln w="9525" cap="flat" cmpd="sng" algn="ctr">
            <a:noFill/>
            <a:prstDash val="solid"/>
          </a:ln>
          <a:effectLst>
            <a:outerShdw sx="0" sy="0" rotWithShape="0">
              <a:scrgbClr r="0" g="0" b="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lumMod val="9500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/>
                </a:solidFill>
                <a:prstDash val="solid"/>
              </a14:hiddenLine>
            </a:ext>
            <a:ext uri="{53640926-AAD7-44D8-BBD7-CCE9431645EC}">
              <a14:shadowObscured xmlns:a14="http://schemas.microsoft.com/office/drawing/2010/main"/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0000" bIns="90000" rtlCol="0" anchor="ctr" anchorCtr="0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Gulim" pitchFamily="34" charset="-127"/>
                <a:cs typeface="Arial" panose="020B0604020202020204" pitchFamily="34" charset="0"/>
              </a:rPr>
              <a:t>The T4A slip ‘trigger point’ is $500</a:t>
            </a:r>
          </a:p>
          <a:p>
            <a:endParaRPr lang="en-US" sz="20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Gulim" pitchFamily="34" charset="-127"/>
              <a:cs typeface="Arial" panose="020B0604020202020204" pitchFamily="34" charset="0"/>
            </a:endParaRPr>
          </a:p>
          <a:p>
            <a:endParaRPr lang="en-US" sz="20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Gulim" pitchFamily="34" charset="-127"/>
              <a:cs typeface="Arial" panose="020B0604020202020204" pitchFamily="34" charset="0"/>
            </a:endParaRPr>
          </a:p>
          <a:p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Gulim" pitchFamily="34" charset="-127"/>
                <a:cs typeface="Arial" panose="020B0604020202020204" pitchFamily="34" charset="0"/>
              </a:rPr>
              <a:t>Stop collecting honoraria at $499</a:t>
            </a:r>
          </a:p>
          <a:p>
            <a:endParaRPr lang="en-US" sz="20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Gulim" pitchFamily="34" charset="-127"/>
              <a:cs typeface="Arial" panose="020B0604020202020204" pitchFamily="34" charset="0"/>
            </a:endParaRPr>
          </a:p>
          <a:p>
            <a:endParaRPr lang="en-US" sz="20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Gulim" pitchFamily="34" charset="-127"/>
              <a:cs typeface="Arial" panose="020B0604020202020204" pitchFamily="34" charset="0"/>
            </a:endParaRPr>
          </a:p>
          <a:p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Gulim" pitchFamily="34" charset="-127"/>
                <a:cs typeface="Arial" panose="020B0604020202020204" pitchFamily="34" charset="0"/>
              </a:rPr>
              <a:t>Volunteer for another agency for next $499</a:t>
            </a:r>
          </a:p>
          <a:p>
            <a:endParaRPr lang="en-US" sz="20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Gulim" pitchFamily="34" charset="-127"/>
              <a:cs typeface="Arial" panose="020B0604020202020204" pitchFamily="34" charset="0"/>
            </a:endParaRPr>
          </a:p>
          <a:p>
            <a:endParaRPr lang="en-US" sz="20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Gulim" pitchFamily="34" charset="-127"/>
              <a:cs typeface="Arial" panose="020B0604020202020204" pitchFamily="34" charset="0"/>
            </a:endParaRPr>
          </a:p>
          <a:p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Gulim" pitchFamily="34" charset="-127"/>
                <a:cs typeface="Arial" panose="020B0604020202020204" pitchFamily="34" charset="0"/>
              </a:rPr>
              <a:t>Or, if it makes sense for you, reduce your taxable income by contributing to an RRSP. We get to this later….</a:t>
            </a:r>
            <a:endParaRPr lang="en-AU" sz="20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Gulim" pitchFamily="34" charset="-127"/>
              <a:cs typeface="Arial" panose="020B0604020202020204" pitchFamily="34" charset="0"/>
            </a:endParaRPr>
          </a:p>
        </p:txBody>
      </p:sp>
      <p:pic>
        <p:nvPicPr>
          <p:cNvPr id="4" name="Graphic 3" descr="Document">
            <a:extLst>
              <a:ext uri="{FF2B5EF4-FFF2-40B4-BE49-F238E27FC236}">
                <a16:creationId xmlns:a16="http://schemas.microsoft.com/office/drawing/2014/main" id="{2908F6E4-00E3-4F03-BE81-068878767FF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60590" y="1643911"/>
            <a:ext cx="801528" cy="801528"/>
          </a:xfrm>
          <a:prstGeom prst="rect">
            <a:avLst/>
          </a:prstGeom>
        </p:spPr>
      </p:pic>
      <p:pic>
        <p:nvPicPr>
          <p:cNvPr id="9" name="Graphic 8" descr="Boardroom">
            <a:extLst>
              <a:ext uri="{FF2B5EF4-FFF2-40B4-BE49-F238E27FC236}">
                <a16:creationId xmlns:a16="http://schemas.microsoft.com/office/drawing/2014/main" id="{2ECA518C-68E3-4E75-BBCB-C4390960485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04154" y="3429000"/>
            <a:ext cx="914400" cy="914400"/>
          </a:xfrm>
          <a:prstGeom prst="rect">
            <a:avLst/>
          </a:prstGeom>
        </p:spPr>
      </p:pic>
      <p:pic>
        <p:nvPicPr>
          <p:cNvPr id="14" name="Graphic 13" descr="No sign">
            <a:extLst>
              <a:ext uri="{FF2B5EF4-FFF2-40B4-BE49-F238E27FC236}">
                <a16:creationId xmlns:a16="http://schemas.microsoft.com/office/drawing/2014/main" id="{7008B4BF-574F-40DE-80B8-F8A0EF4ACFC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004154" y="2484514"/>
            <a:ext cx="914400" cy="914400"/>
          </a:xfrm>
          <a:prstGeom prst="rect">
            <a:avLst/>
          </a:prstGeom>
        </p:spPr>
      </p:pic>
      <p:pic>
        <p:nvPicPr>
          <p:cNvPr id="20" name="Graphic 19" descr="Money">
            <a:extLst>
              <a:ext uri="{FF2B5EF4-FFF2-40B4-BE49-F238E27FC236}">
                <a16:creationId xmlns:a16="http://schemas.microsoft.com/office/drawing/2014/main" id="{FC85578B-AA4E-48FA-8648-A772BD0C131A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1004154" y="4485396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96020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B0B1FB38-8B7B-42C5-BB18-0CBE3BCBFBFD}"/>
              </a:ext>
            </a:extLst>
          </p:cNvPr>
          <p:cNvSpPr/>
          <p:nvPr/>
        </p:nvSpPr>
        <p:spPr>
          <a:xfrm>
            <a:off x="4585174" y="701336"/>
            <a:ext cx="6631466" cy="5166804"/>
          </a:xfrm>
          <a:prstGeom prst="rect">
            <a:avLst/>
          </a:prstGeom>
          <a:noFill/>
          <a:ln w="9525" cap="flat" cmpd="sng" algn="ctr">
            <a:noFill/>
            <a:prstDash val="solid"/>
          </a:ln>
          <a:effectLst>
            <a:outerShdw sx="0" sy="0" rotWithShape="0">
              <a:scrgbClr r="0" g="0" b="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lumMod val="9500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/>
                </a:solidFill>
                <a:prstDash val="solid"/>
              </a14:hiddenLine>
            </a:ext>
            <a:ext uri="{53640926-AAD7-44D8-BBD7-CCE9431645EC}">
              <a14:shadowObscured xmlns:a14="http://schemas.microsoft.com/office/drawing/2010/main"/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0000" bIns="90000" rtlCol="0" anchor="ctr" anchorCtr="0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Gulim" pitchFamily="34" charset="-127"/>
                <a:cs typeface="Arial" panose="020B0604020202020204" pitchFamily="34" charset="0"/>
              </a:rPr>
              <a:t>Will the government tell you about everything you are entitled to?</a:t>
            </a:r>
          </a:p>
          <a:p>
            <a:endParaRPr lang="en-US" sz="20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ea typeface="Gulim" pitchFamily="34" charset="-127"/>
              <a:cs typeface="Arial" panose="020B0604020202020204" pitchFamily="34" charset="0"/>
            </a:endParaRPr>
          </a:p>
          <a:p>
            <a:r>
              <a:rPr lang="en-US" sz="2000" dirty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ea typeface="Gulim" pitchFamily="34" charset="-127"/>
                <a:cs typeface="Arial" panose="020B0604020202020204" pitchFamily="34" charset="0"/>
              </a:rPr>
              <a:t>Should everyone apply for OAS?</a:t>
            </a:r>
          </a:p>
          <a:p>
            <a:endParaRPr lang="en-US" sz="20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Gulim" pitchFamily="34" charset="-127"/>
              <a:cs typeface="Arial" panose="020B0604020202020204" pitchFamily="34" charset="0"/>
            </a:endParaRPr>
          </a:p>
          <a:p>
            <a:r>
              <a:rPr lang="en-US" sz="2000" dirty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ea typeface="Gulim" pitchFamily="34" charset="-127"/>
                <a:cs typeface="Arial" panose="020B0604020202020204" pitchFamily="34" charset="0"/>
              </a:rPr>
              <a:t>Should you work after 65?</a:t>
            </a:r>
          </a:p>
          <a:p>
            <a:endParaRPr lang="en-US" sz="20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Gulim" pitchFamily="34" charset="-127"/>
              <a:cs typeface="Arial" panose="020B0604020202020204" pitchFamily="34" charset="0"/>
            </a:endParaRPr>
          </a:p>
          <a:p>
            <a:r>
              <a:rPr lang="en-US" sz="2000" dirty="0">
                <a:solidFill>
                  <a:srgbClr val="0078FF"/>
                </a:solidFill>
                <a:latin typeface="Arial" panose="020B0604020202020204" pitchFamily="34" charset="0"/>
                <a:ea typeface="Gulim" pitchFamily="34" charset="-127"/>
                <a:cs typeface="Arial" panose="020B0604020202020204" pitchFamily="34" charset="0"/>
              </a:rPr>
              <a:t>Should you take early CPP?</a:t>
            </a:r>
          </a:p>
          <a:p>
            <a:endParaRPr lang="en-US" sz="20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Gulim" pitchFamily="34" charset="-127"/>
              <a:cs typeface="Arial" panose="020B0604020202020204" pitchFamily="34" charset="0"/>
            </a:endParaRPr>
          </a:p>
          <a:p>
            <a:r>
              <a:rPr lang="en-US" sz="20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Gulim" pitchFamily="34" charset="-127"/>
                <a:cs typeface="Arial" panose="020B0604020202020204" pitchFamily="34" charset="0"/>
              </a:rPr>
              <a:t>Should you buy RRSPs?</a:t>
            </a:r>
          </a:p>
          <a:p>
            <a:endParaRPr lang="en-US" sz="20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Gulim" pitchFamily="34" charset="-127"/>
              <a:cs typeface="Arial" panose="020B0604020202020204" pitchFamily="34" charset="0"/>
            </a:endParaRPr>
          </a:p>
          <a:p>
            <a:r>
              <a:rPr lang="en-US" sz="20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Gulim" pitchFamily="34" charset="-127"/>
                <a:cs typeface="Arial" panose="020B0604020202020204" pitchFamily="34" charset="0"/>
              </a:rPr>
              <a:t>Should you save in a TFSA?</a:t>
            </a:r>
          </a:p>
          <a:p>
            <a:endParaRPr lang="en-US" sz="20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Gulim" pitchFamily="34" charset="-127"/>
              <a:cs typeface="Arial" panose="020B0604020202020204" pitchFamily="34" charset="0"/>
            </a:endParaRPr>
          </a:p>
          <a:p>
            <a:r>
              <a:rPr lang="en-US" sz="20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Gulim" pitchFamily="34" charset="-127"/>
                <a:cs typeface="Arial" panose="020B0604020202020204" pitchFamily="34" charset="0"/>
              </a:rPr>
              <a:t>Can you leave Canada and collect</a:t>
            </a:r>
            <a:r>
              <a:rPr lang="en-US" sz="2000" dirty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ea typeface="Gulim" pitchFamily="34" charset="-127"/>
                <a:cs typeface="Arial" panose="020B0604020202020204" pitchFamily="34" charset="0"/>
              </a:rPr>
              <a:t>?</a:t>
            </a:r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AE9AC974-F31A-463F-954F-76A1CB47A6B1}"/>
              </a:ext>
            </a:extLst>
          </p:cNvPr>
          <p:cNvSpPr/>
          <p:nvPr/>
        </p:nvSpPr>
        <p:spPr>
          <a:xfrm>
            <a:off x="0" y="0"/>
            <a:ext cx="3962914" cy="6858000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38" name="Footer Placeholder 37">
            <a:extLst>
              <a:ext uri="{FF2B5EF4-FFF2-40B4-BE49-F238E27FC236}">
                <a16:creationId xmlns:a16="http://schemas.microsoft.com/office/drawing/2014/main" id="{C26CF771-0BE2-4310-A220-8E758308CB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 dirty="0"/>
              <a:t>Retiring on a Low Income</a:t>
            </a:r>
          </a:p>
        </p:txBody>
      </p:sp>
      <p:sp>
        <p:nvSpPr>
          <p:cNvPr id="39" name="Slide Number Placeholder 38">
            <a:extLst>
              <a:ext uri="{FF2B5EF4-FFF2-40B4-BE49-F238E27FC236}">
                <a16:creationId xmlns:a16="http://schemas.microsoft.com/office/drawing/2014/main" id="{761B449E-2253-40B7-8A52-79449CBADF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76F559-A6D6-49C8-9530-01FCE7A2CFD8}" type="slidenum">
              <a:rPr lang="en-CA" smtClean="0"/>
              <a:t>21</a:t>
            </a:fld>
            <a:endParaRPr lang="en-CA" dirty="0"/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AB192AFA-AC71-42E3-A4FF-593936735C65}"/>
              </a:ext>
            </a:extLst>
          </p:cNvPr>
          <p:cNvSpPr txBox="1"/>
          <p:nvPr/>
        </p:nvSpPr>
        <p:spPr>
          <a:xfrm>
            <a:off x="295819" y="525786"/>
            <a:ext cx="343565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PROTECTING A LOW INCOME RETIREMENT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A600F56-4805-4998-81B7-247320278AC5}"/>
              </a:ext>
            </a:extLst>
          </p:cNvPr>
          <p:cNvSpPr txBox="1"/>
          <p:nvPr/>
        </p:nvSpPr>
        <p:spPr>
          <a:xfrm>
            <a:off x="295819" y="3259723"/>
            <a:ext cx="343565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 can you do to protect your money?</a:t>
            </a: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55F7908A-78B1-4B22-8F5C-E6BA41B154D4}"/>
              </a:ext>
            </a:extLst>
          </p:cNvPr>
          <p:cNvCxnSpPr/>
          <p:nvPr/>
        </p:nvCxnSpPr>
        <p:spPr>
          <a:xfrm>
            <a:off x="295819" y="3250198"/>
            <a:ext cx="3435658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7D8F7EB7-18E5-4D12-AE6A-B38CA9307340}"/>
              </a:ext>
            </a:extLst>
          </p:cNvPr>
          <p:cNvCxnSpPr/>
          <p:nvPr/>
        </p:nvCxnSpPr>
        <p:spPr>
          <a:xfrm>
            <a:off x="295819" y="3567500"/>
            <a:ext cx="3435658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6681561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576799E-22A8-448D-B62D-5BCC09CDA3E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45121" y="0"/>
            <a:ext cx="4346879" cy="6858000"/>
          </a:xfrm>
          <a:prstGeom prst="rect">
            <a:avLst/>
          </a:prstGeom>
        </p:spPr>
      </p:pic>
      <p:sp>
        <p:nvSpPr>
          <p:cNvPr id="38" name="Footer Placeholder 37">
            <a:extLst>
              <a:ext uri="{FF2B5EF4-FFF2-40B4-BE49-F238E27FC236}">
                <a16:creationId xmlns:a16="http://schemas.microsoft.com/office/drawing/2014/main" id="{C26CF771-0BE2-4310-A220-8E758308CB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 dirty="0"/>
              <a:t>Retiring on a Low Income</a:t>
            </a:r>
          </a:p>
        </p:txBody>
      </p:sp>
      <p:sp>
        <p:nvSpPr>
          <p:cNvPr id="39" name="Slide Number Placeholder 38">
            <a:extLst>
              <a:ext uri="{FF2B5EF4-FFF2-40B4-BE49-F238E27FC236}">
                <a16:creationId xmlns:a16="http://schemas.microsoft.com/office/drawing/2014/main" id="{761B449E-2253-40B7-8A52-79449CBADF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76F559-A6D6-49C8-9530-01FCE7A2CFD8}" type="slidenum">
              <a:rPr lang="en-CA" smtClean="0"/>
              <a:t>22</a:t>
            </a:fld>
            <a:endParaRPr lang="en-CA" dirty="0"/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AB192AFA-AC71-42E3-A4FF-593936735C65}"/>
              </a:ext>
            </a:extLst>
          </p:cNvPr>
          <p:cNvSpPr txBox="1"/>
          <p:nvPr/>
        </p:nvSpPr>
        <p:spPr>
          <a:xfrm>
            <a:off x="295817" y="525786"/>
            <a:ext cx="699906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SHOULD YOU TAKE EARLY CPP?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5616CFBC-7DFA-46D6-BD27-65FF6A43347F}"/>
              </a:ext>
            </a:extLst>
          </p:cNvPr>
          <p:cNvSpPr/>
          <p:nvPr/>
        </p:nvSpPr>
        <p:spPr>
          <a:xfrm>
            <a:off x="7845121" y="6609105"/>
            <a:ext cx="1659429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800" dirty="0">
                <a:solidFill>
                  <a:schemeClr val="bg1">
                    <a:lumMod val="75000"/>
                  </a:schemeClr>
                </a:solidFill>
              </a:rPr>
              <a:t>Photo by </a:t>
            </a:r>
            <a:r>
              <a:rPr lang="en-US" sz="800" dirty="0">
                <a:solidFill>
                  <a:schemeClr val="bg1">
                    <a:lumMod val="75000"/>
                  </a:schemeClr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Ian Wetherill</a:t>
            </a:r>
            <a:r>
              <a:rPr lang="en-US" sz="800" dirty="0">
                <a:solidFill>
                  <a:schemeClr val="bg1">
                    <a:lumMod val="75000"/>
                  </a:schemeClr>
                </a:solidFill>
              </a:rPr>
              <a:t> on </a:t>
            </a:r>
            <a:r>
              <a:rPr lang="en-US" sz="800" dirty="0" err="1">
                <a:solidFill>
                  <a:schemeClr val="bg1">
                    <a:lumMod val="75000"/>
                  </a:schemeClr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Unsplash</a:t>
            </a:r>
            <a:endParaRPr lang="en-US" sz="800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A4E238B0-D863-4C90-8264-D58637D00237}"/>
              </a:ext>
            </a:extLst>
          </p:cNvPr>
          <p:cNvSpPr/>
          <p:nvPr/>
        </p:nvSpPr>
        <p:spPr>
          <a:xfrm>
            <a:off x="276008" y="1110561"/>
            <a:ext cx="6999062" cy="4934639"/>
          </a:xfrm>
          <a:prstGeom prst="rect">
            <a:avLst/>
          </a:prstGeom>
          <a:noFill/>
          <a:ln w="9525" cap="flat" cmpd="sng" algn="ctr">
            <a:noFill/>
            <a:prstDash val="solid"/>
          </a:ln>
          <a:effectLst>
            <a:outerShdw sx="0" sy="0" rotWithShape="0">
              <a:scrgbClr r="0" g="0" b="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lumMod val="9500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/>
                </a:solidFill>
                <a:prstDash val="solid"/>
              </a14:hiddenLine>
            </a:ext>
            <a:ext uri="{53640926-AAD7-44D8-BBD7-CCE9431645EC}">
              <a14:shadowObscured xmlns:a14="http://schemas.microsoft.com/office/drawing/2010/main"/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0000" bIns="90000" rtlCol="0" anchor="ctr" anchorCtr="0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Gulim" pitchFamily="34" charset="-127"/>
                <a:cs typeface="Arial" panose="020B0604020202020204" pitchFamily="34" charset="0"/>
              </a:rPr>
              <a:t>The usual age to take CPP is </a:t>
            </a:r>
            <a:r>
              <a:rPr lang="en-US" sz="2000" dirty="0">
                <a:solidFill>
                  <a:srgbClr val="0078FF"/>
                </a:solidFill>
                <a:latin typeface="Arial" panose="020B0604020202020204" pitchFamily="34" charset="0"/>
                <a:ea typeface="Gulim" pitchFamily="34" charset="-127"/>
                <a:cs typeface="Arial" panose="020B0604020202020204" pitchFamily="34" charset="0"/>
              </a:rPr>
              <a:t>65</a:t>
            </a:r>
          </a:p>
          <a:p>
            <a:endParaRPr lang="en-US" sz="20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Gulim" pitchFamily="34" charset="-127"/>
              <a:cs typeface="Arial" panose="020B0604020202020204" pitchFamily="34" charset="0"/>
            </a:endParaRPr>
          </a:p>
          <a:p>
            <a:r>
              <a:rPr lang="en-US" sz="2000" dirty="0">
                <a:solidFill>
                  <a:srgbClr val="0078FF"/>
                </a:solidFill>
                <a:latin typeface="Arial" panose="020B0604020202020204" pitchFamily="34" charset="0"/>
                <a:ea typeface="Gulim" pitchFamily="34" charset="-127"/>
                <a:cs typeface="Arial" panose="020B0604020202020204" pitchFamily="34" charset="0"/>
              </a:rPr>
              <a:t>Early CPP is age 60. </a:t>
            </a: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Gulim" pitchFamily="34" charset="-127"/>
                <a:cs typeface="Arial" panose="020B0604020202020204" pitchFamily="34" charset="0"/>
              </a:rPr>
              <a:t>It is a little less money, but you may need it now</a:t>
            </a:r>
          </a:p>
          <a:p>
            <a:endParaRPr lang="en-US" sz="20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Gulim" pitchFamily="34" charset="-127"/>
              <a:cs typeface="Arial" panose="020B0604020202020204" pitchFamily="34" charset="0"/>
            </a:endParaRPr>
          </a:p>
          <a:p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Gulim" pitchFamily="34" charset="-127"/>
                <a:cs typeface="Arial" panose="020B0604020202020204" pitchFamily="34" charset="0"/>
              </a:rPr>
              <a:t>If you are on social assistance, don’t take it early. Your social assistance will be clawed back</a:t>
            </a:r>
          </a:p>
          <a:p>
            <a:endParaRPr lang="en-US" sz="20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Gulim" pitchFamily="34" charset="-127"/>
              <a:cs typeface="Arial" panose="020B0604020202020204" pitchFamily="34" charset="0"/>
            </a:endParaRPr>
          </a:p>
          <a:p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Gulim" pitchFamily="34" charset="-127"/>
                <a:cs typeface="Arial" panose="020B0604020202020204" pitchFamily="34" charset="0"/>
              </a:rPr>
              <a:t>After age 65 you likely won’t have to worry about the OW or ODSP clawback </a:t>
            </a:r>
            <a:endParaRPr lang="en-AU" sz="20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Gulim" pitchFamily="34" charset="-127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0818777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1F7F0829-63F1-4BB2-B410-A8388A4DC4D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8" name="Footer Placeholder 37">
            <a:extLst>
              <a:ext uri="{FF2B5EF4-FFF2-40B4-BE49-F238E27FC236}">
                <a16:creationId xmlns:a16="http://schemas.microsoft.com/office/drawing/2014/main" id="{C26CF771-0BE2-4310-A220-8E758308CB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 dirty="0"/>
              <a:t>Retiring on a Low Income</a:t>
            </a:r>
          </a:p>
        </p:txBody>
      </p:sp>
      <p:sp>
        <p:nvSpPr>
          <p:cNvPr id="39" name="Slide Number Placeholder 38">
            <a:extLst>
              <a:ext uri="{FF2B5EF4-FFF2-40B4-BE49-F238E27FC236}">
                <a16:creationId xmlns:a16="http://schemas.microsoft.com/office/drawing/2014/main" id="{761B449E-2253-40B7-8A52-79449CBADF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76F559-A6D6-49C8-9530-01FCE7A2CFD8}" type="slidenum">
              <a:rPr lang="en-CA" smtClean="0"/>
              <a:t>23</a:t>
            </a:fld>
            <a:endParaRPr lang="en-CA" dirty="0"/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AB192AFA-AC71-42E3-A4FF-593936735C65}"/>
              </a:ext>
            </a:extLst>
          </p:cNvPr>
          <p:cNvSpPr txBox="1"/>
          <p:nvPr/>
        </p:nvSpPr>
        <p:spPr>
          <a:xfrm>
            <a:off x="857608" y="3719620"/>
            <a:ext cx="573212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Parallel Universe of Low- Income Retirement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09407A5-ACB5-43C1-B570-6A64A18F183F}"/>
              </a:ext>
            </a:extLst>
          </p:cNvPr>
          <p:cNvSpPr/>
          <p:nvPr/>
        </p:nvSpPr>
        <p:spPr>
          <a:xfrm>
            <a:off x="0" y="6642556"/>
            <a:ext cx="1742785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800" dirty="0">
                <a:solidFill>
                  <a:schemeClr val="bg1">
                    <a:lumMod val="75000"/>
                  </a:schemeClr>
                </a:solidFill>
              </a:rPr>
              <a:t>Photo by </a:t>
            </a:r>
            <a:r>
              <a:rPr lang="en-US" sz="800" dirty="0">
                <a:solidFill>
                  <a:schemeClr val="bg1">
                    <a:lumMod val="75000"/>
                  </a:schemeClr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Jeremy Perkins</a:t>
            </a:r>
            <a:r>
              <a:rPr lang="en-US" sz="800" dirty="0">
                <a:solidFill>
                  <a:schemeClr val="bg1">
                    <a:lumMod val="75000"/>
                  </a:schemeClr>
                </a:solidFill>
              </a:rPr>
              <a:t> on </a:t>
            </a:r>
            <a:r>
              <a:rPr lang="en-US" sz="800" dirty="0" err="1">
                <a:solidFill>
                  <a:schemeClr val="bg1">
                    <a:lumMod val="75000"/>
                  </a:schemeClr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Unsplash</a:t>
            </a:r>
            <a:endParaRPr lang="en-US" sz="800" dirty="0">
              <a:solidFill>
                <a:schemeClr val="bg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948251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Footer Placeholder 37">
            <a:extLst>
              <a:ext uri="{FF2B5EF4-FFF2-40B4-BE49-F238E27FC236}">
                <a16:creationId xmlns:a16="http://schemas.microsoft.com/office/drawing/2014/main" id="{C26CF771-0BE2-4310-A220-8E758308CB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 dirty="0"/>
              <a:t>Retiring on a Low Income</a:t>
            </a:r>
          </a:p>
        </p:txBody>
      </p:sp>
      <p:sp>
        <p:nvSpPr>
          <p:cNvPr id="39" name="Slide Number Placeholder 38">
            <a:extLst>
              <a:ext uri="{FF2B5EF4-FFF2-40B4-BE49-F238E27FC236}">
                <a16:creationId xmlns:a16="http://schemas.microsoft.com/office/drawing/2014/main" id="{761B449E-2253-40B7-8A52-79449CBADF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76F559-A6D6-49C8-9530-01FCE7A2CFD8}" type="slidenum">
              <a:rPr lang="en-CA" smtClean="0"/>
              <a:t>24</a:t>
            </a:fld>
            <a:endParaRPr lang="en-CA" dirty="0"/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AB192AFA-AC71-42E3-A4FF-593936735C65}"/>
              </a:ext>
            </a:extLst>
          </p:cNvPr>
          <p:cNvSpPr txBox="1"/>
          <p:nvPr/>
        </p:nvSpPr>
        <p:spPr>
          <a:xfrm>
            <a:off x="4791028" y="525786"/>
            <a:ext cx="6724743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PARALLEL UNIVERSE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Why is retirement different for low-income people? 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A4E238B0-D863-4C90-8264-D58637D00237}"/>
              </a:ext>
            </a:extLst>
          </p:cNvPr>
          <p:cNvSpPr/>
          <p:nvPr/>
        </p:nvSpPr>
        <p:spPr>
          <a:xfrm>
            <a:off x="4771219" y="1110561"/>
            <a:ext cx="7258856" cy="4965119"/>
          </a:xfrm>
          <a:prstGeom prst="rect">
            <a:avLst/>
          </a:prstGeom>
          <a:noFill/>
          <a:ln w="9525" cap="flat" cmpd="sng" algn="ctr">
            <a:noFill/>
            <a:prstDash val="solid"/>
          </a:ln>
          <a:effectLst>
            <a:outerShdw sx="0" sy="0" rotWithShape="0">
              <a:scrgbClr r="0" g="0" b="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lumMod val="9500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/>
                </a:solidFill>
                <a:prstDash val="solid"/>
              </a14:hiddenLine>
            </a:ext>
            <a:ext uri="{53640926-AAD7-44D8-BBD7-CCE9431645EC}">
              <a14:shadowObscured xmlns:a14="http://schemas.microsoft.com/office/drawing/2010/main"/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0000" bIns="90000" rtlCol="0" anchor="ctr" anchorCtr="0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Gulim" pitchFamily="34" charset="-127"/>
                <a:cs typeface="Arial" panose="020B0604020202020204" pitchFamily="34" charset="0"/>
              </a:rPr>
              <a:t>Most middle and high-income people have less income after they stop working</a:t>
            </a:r>
          </a:p>
          <a:p>
            <a:endParaRPr lang="en-US" sz="20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ea typeface="Gulim" pitchFamily="34" charset="-127"/>
              <a:cs typeface="Arial" panose="020B0604020202020204" pitchFamily="34" charset="0"/>
            </a:endParaRPr>
          </a:p>
          <a:p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Gulim" pitchFamily="34" charset="-127"/>
                <a:cs typeface="Arial" panose="020B0604020202020204" pitchFamily="34" charset="0"/>
              </a:rPr>
              <a:t>Most low-income people have more</a:t>
            </a:r>
          </a:p>
          <a:p>
            <a:endParaRPr lang="en-US" sz="20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ea typeface="Gulim" pitchFamily="34" charset="-127"/>
              <a:cs typeface="Arial" panose="020B0604020202020204" pitchFamily="34" charset="0"/>
            </a:endParaRPr>
          </a:p>
          <a:p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Gulim" pitchFamily="34" charset="-127"/>
                <a:cs typeface="Arial" panose="020B0604020202020204" pitchFamily="34" charset="0"/>
              </a:rPr>
              <a:t>Most middle and high-income people pay less tax after they retire</a:t>
            </a:r>
          </a:p>
          <a:p>
            <a:endParaRPr lang="en-US" sz="20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ea typeface="Gulim" pitchFamily="34" charset="-127"/>
              <a:cs typeface="Arial" panose="020B0604020202020204" pitchFamily="34" charset="0"/>
            </a:endParaRPr>
          </a:p>
          <a:p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Gulim" pitchFamily="34" charset="-127"/>
                <a:cs typeface="Arial" panose="020B0604020202020204" pitchFamily="34" charset="0"/>
              </a:rPr>
              <a:t>Most low-income people don’t pay tax</a:t>
            </a:r>
          </a:p>
          <a:p>
            <a:endParaRPr lang="en-US" sz="20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ea typeface="Gulim" pitchFamily="34" charset="-127"/>
              <a:cs typeface="Arial" panose="020B0604020202020204" pitchFamily="34" charset="0"/>
            </a:endParaRPr>
          </a:p>
          <a:p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Gulim" pitchFamily="34" charset="-127"/>
                <a:cs typeface="Arial" panose="020B0604020202020204" pitchFamily="34" charset="0"/>
              </a:rPr>
              <a:t>But they might</a:t>
            </a:r>
            <a:r>
              <a:rPr lang="en-US" sz="2000" dirty="0">
                <a:solidFill>
                  <a:srgbClr val="0078FF"/>
                </a:solidFill>
                <a:latin typeface="Arial" panose="020B0604020202020204" pitchFamily="34" charset="0"/>
                <a:ea typeface="Gulim" pitchFamily="34" charset="-127"/>
                <a:cs typeface="Arial" panose="020B0604020202020204" pitchFamily="34" charset="0"/>
              </a:rPr>
              <a:t> have to</a:t>
            </a: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Gulim" pitchFamily="34" charset="-127"/>
                <a:cs typeface="Arial" panose="020B0604020202020204" pitchFamily="34" charset="0"/>
              </a:rPr>
              <a:t> when they start getting CPP and OAS</a:t>
            </a:r>
            <a:endParaRPr lang="en-AU" sz="20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ea typeface="Gulim" pitchFamily="34" charset="-127"/>
              <a:cs typeface="Arial" panose="020B060402020202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1409A6D-B4D7-4101-B9E6-B5A19FFF4A7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" y="0"/>
            <a:ext cx="4333829" cy="6858000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F610639F-5ABE-4A89-850D-37EF2752DEAE}"/>
              </a:ext>
            </a:extLst>
          </p:cNvPr>
          <p:cNvSpPr/>
          <p:nvPr/>
        </p:nvSpPr>
        <p:spPr>
          <a:xfrm>
            <a:off x="0" y="6642556"/>
            <a:ext cx="1742785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800" dirty="0">
                <a:solidFill>
                  <a:schemeClr val="bg1">
                    <a:lumMod val="75000"/>
                  </a:schemeClr>
                </a:solidFill>
              </a:rPr>
              <a:t>Photo by </a:t>
            </a:r>
            <a:r>
              <a:rPr lang="en-US" sz="800" dirty="0">
                <a:solidFill>
                  <a:schemeClr val="bg1">
                    <a:lumMod val="75000"/>
                  </a:schemeClr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Jeremy Perkins</a:t>
            </a:r>
            <a:r>
              <a:rPr lang="en-US" sz="800" dirty="0">
                <a:solidFill>
                  <a:schemeClr val="bg1">
                    <a:lumMod val="75000"/>
                  </a:schemeClr>
                </a:solidFill>
              </a:rPr>
              <a:t> on </a:t>
            </a:r>
            <a:r>
              <a:rPr lang="en-US" sz="800" dirty="0" err="1">
                <a:solidFill>
                  <a:schemeClr val="bg1">
                    <a:lumMod val="75000"/>
                  </a:schemeClr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Unsplash</a:t>
            </a:r>
            <a:endParaRPr lang="en-US" sz="800" dirty="0">
              <a:solidFill>
                <a:schemeClr val="bg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889782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B0B1FB38-8B7B-42C5-BB18-0CBE3BCBFBFD}"/>
              </a:ext>
            </a:extLst>
          </p:cNvPr>
          <p:cNvSpPr/>
          <p:nvPr/>
        </p:nvSpPr>
        <p:spPr>
          <a:xfrm>
            <a:off x="4585174" y="701336"/>
            <a:ext cx="6631466" cy="5166804"/>
          </a:xfrm>
          <a:prstGeom prst="rect">
            <a:avLst/>
          </a:prstGeom>
          <a:noFill/>
          <a:ln w="9525" cap="flat" cmpd="sng" algn="ctr">
            <a:noFill/>
            <a:prstDash val="solid"/>
          </a:ln>
          <a:effectLst>
            <a:outerShdw sx="0" sy="0" rotWithShape="0">
              <a:scrgbClr r="0" g="0" b="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lumMod val="9500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/>
                </a:solidFill>
                <a:prstDash val="solid"/>
              </a14:hiddenLine>
            </a:ext>
            <a:ext uri="{53640926-AAD7-44D8-BBD7-CCE9431645EC}">
              <a14:shadowObscured xmlns:a14="http://schemas.microsoft.com/office/drawing/2010/main"/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0000" bIns="90000" rtlCol="0" anchor="ctr" anchorCtr="0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Gulim" pitchFamily="34" charset="-127"/>
                <a:cs typeface="Arial" panose="020B0604020202020204" pitchFamily="34" charset="0"/>
              </a:rPr>
              <a:t>Will the government tell you about everything you are entitled to?</a:t>
            </a:r>
          </a:p>
          <a:p>
            <a:endParaRPr lang="en-US" sz="20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ea typeface="Gulim" pitchFamily="34" charset="-127"/>
              <a:cs typeface="Arial" panose="020B0604020202020204" pitchFamily="34" charset="0"/>
            </a:endParaRPr>
          </a:p>
          <a:p>
            <a:r>
              <a:rPr lang="en-US" sz="2000" dirty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ea typeface="Gulim" pitchFamily="34" charset="-127"/>
                <a:cs typeface="Arial" panose="020B0604020202020204" pitchFamily="34" charset="0"/>
              </a:rPr>
              <a:t>Should everyone apply for OAS?</a:t>
            </a:r>
          </a:p>
          <a:p>
            <a:endParaRPr lang="en-US" sz="20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Gulim" pitchFamily="34" charset="-127"/>
              <a:cs typeface="Arial" panose="020B0604020202020204" pitchFamily="34" charset="0"/>
            </a:endParaRPr>
          </a:p>
          <a:p>
            <a:r>
              <a:rPr lang="en-US" sz="2000" dirty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ea typeface="Gulim" pitchFamily="34" charset="-127"/>
                <a:cs typeface="Arial" panose="020B0604020202020204" pitchFamily="34" charset="0"/>
              </a:rPr>
              <a:t>Should you work after 65?</a:t>
            </a:r>
          </a:p>
          <a:p>
            <a:endParaRPr lang="en-US" sz="20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Gulim" pitchFamily="34" charset="-127"/>
              <a:cs typeface="Arial" panose="020B0604020202020204" pitchFamily="34" charset="0"/>
            </a:endParaRPr>
          </a:p>
          <a:p>
            <a:r>
              <a:rPr lang="en-US" sz="2000" dirty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ea typeface="Gulim" pitchFamily="34" charset="-127"/>
                <a:cs typeface="Arial" panose="020B0604020202020204" pitchFamily="34" charset="0"/>
              </a:rPr>
              <a:t>Should you take early CPP?</a:t>
            </a:r>
          </a:p>
          <a:p>
            <a:endParaRPr lang="en-US" sz="20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Gulim" pitchFamily="34" charset="-127"/>
              <a:cs typeface="Arial" panose="020B0604020202020204" pitchFamily="34" charset="0"/>
            </a:endParaRPr>
          </a:p>
          <a:p>
            <a:r>
              <a:rPr lang="en-US" sz="2000" dirty="0">
                <a:solidFill>
                  <a:srgbClr val="0078FF"/>
                </a:solidFill>
                <a:latin typeface="Arial" panose="020B0604020202020204" pitchFamily="34" charset="0"/>
                <a:ea typeface="Gulim" pitchFamily="34" charset="-127"/>
                <a:cs typeface="Arial" panose="020B0604020202020204" pitchFamily="34" charset="0"/>
              </a:rPr>
              <a:t>Should you buy RRSPs?</a:t>
            </a:r>
          </a:p>
          <a:p>
            <a:endParaRPr lang="en-US" sz="20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Gulim" pitchFamily="34" charset="-127"/>
              <a:cs typeface="Arial" panose="020B0604020202020204" pitchFamily="34" charset="0"/>
            </a:endParaRPr>
          </a:p>
          <a:p>
            <a:r>
              <a:rPr lang="en-US" sz="20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Gulim" pitchFamily="34" charset="-127"/>
                <a:cs typeface="Arial" panose="020B0604020202020204" pitchFamily="34" charset="0"/>
              </a:rPr>
              <a:t>Should you save in a TFSA?</a:t>
            </a:r>
          </a:p>
          <a:p>
            <a:endParaRPr lang="en-US" sz="20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Gulim" pitchFamily="34" charset="-127"/>
              <a:cs typeface="Arial" panose="020B0604020202020204" pitchFamily="34" charset="0"/>
            </a:endParaRPr>
          </a:p>
          <a:p>
            <a:r>
              <a:rPr lang="en-US" sz="20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Gulim" pitchFamily="34" charset="-127"/>
                <a:cs typeface="Arial" panose="020B0604020202020204" pitchFamily="34" charset="0"/>
              </a:rPr>
              <a:t>Can you leave Canada and collect</a:t>
            </a:r>
            <a:r>
              <a:rPr lang="en-US" sz="2000" dirty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ea typeface="Gulim" pitchFamily="34" charset="-127"/>
                <a:cs typeface="Arial" panose="020B0604020202020204" pitchFamily="34" charset="0"/>
              </a:rPr>
              <a:t>?</a:t>
            </a:r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AE9AC974-F31A-463F-954F-76A1CB47A6B1}"/>
              </a:ext>
            </a:extLst>
          </p:cNvPr>
          <p:cNvSpPr/>
          <p:nvPr/>
        </p:nvSpPr>
        <p:spPr>
          <a:xfrm>
            <a:off x="0" y="0"/>
            <a:ext cx="3962914" cy="6858000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38" name="Footer Placeholder 37">
            <a:extLst>
              <a:ext uri="{FF2B5EF4-FFF2-40B4-BE49-F238E27FC236}">
                <a16:creationId xmlns:a16="http://schemas.microsoft.com/office/drawing/2014/main" id="{C26CF771-0BE2-4310-A220-8E758308CB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 dirty="0"/>
              <a:t>Retiring on a Low Income</a:t>
            </a:r>
          </a:p>
        </p:txBody>
      </p:sp>
      <p:sp>
        <p:nvSpPr>
          <p:cNvPr id="39" name="Slide Number Placeholder 38">
            <a:extLst>
              <a:ext uri="{FF2B5EF4-FFF2-40B4-BE49-F238E27FC236}">
                <a16:creationId xmlns:a16="http://schemas.microsoft.com/office/drawing/2014/main" id="{761B449E-2253-40B7-8A52-79449CBADF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76F559-A6D6-49C8-9530-01FCE7A2CFD8}" type="slidenum">
              <a:rPr lang="en-CA" smtClean="0"/>
              <a:t>25</a:t>
            </a:fld>
            <a:endParaRPr lang="en-CA" dirty="0"/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AB192AFA-AC71-42E3-A4FF-593936735C65}"/>
              </a:ext>
            </a:extLst>
          </p:cNvPr>
          <p:cNvSpPr txBox="1"/>
          <p:nvPr/>
        </p:nvSpPr>
        <p:spPr>
          <a:xfrm>
            <a:off x="295819" y="525786"/>
            <a:ext cx="343565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PROTECTING A LOW-INCOME RETIREMENT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A600F56-4805-4998-81B7-247320278AC5}"/>
              </a:ext>
            </a:extLst>
          </p:cNvPr>
          <p:cNvSpPr txBox="1"/>
          <p:nvPr/>
        </p:nvSpPr>
        <p:spPr>
          <a:xfrm>
            <a:off x="295819" y="3259723"/>
            <a:ext cx="343565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 can you do to protect your money?</a:t>
            </a: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55F7908A-78B1-4B22-8F5C-E6BA41B154D4}"/>
              </a:ext>
            </a:extLst>
          </p:cNvPr>
          <p:cNvCxnSpPr/>
          <p:nvPr/>
        </p:nvCxnSpPr>
        <p:spPr>
          <a:xfrm>
            <a:off x="295819" y="3250198"/>
            <a:ext cx="3435658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7D8F7EB7-18E5-4D12-AE6A-B38CA9307340}"/>
              </a:ext>
            </a:extLst>
          </p:cNvPr>
          <p:cNvCxnSpPr/>
          <p:nvPr/>
        </p:nvCxnSpPr>
        <p:spPr>
          <a:xfrm>
            <a:off x="295819" y="3567500"/>
            <a:ext cx="3435658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5536891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A75A04D7-EDCB-4B30-B7C2-A7AA6948CAA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94307" y="0"/>
            <a:ext cx="4397693" cy="6858000"/>
          </a:xfrm>
          <a:prstGeom prst="rect">
            <a:avLst/>
          </a:prstGeom>
        </p:spPr>
      </p:pic>
      <p:sp>
        <p:nvSpPr>
          <p:cNvPr id="38" name="Footer Placeholder 37">
            <a:extLst>
              <a:ext uri="{FF2B5EF4-FFF2-40B4-BE49-F238E27FC236}">
                <a16:creationId xmlns:a16="http://schemas.microsoft.com/office/drawing/2014/main" id="{C26CF771-0BE2-4310-A220-8E758308CB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 dirty="0"/>
              <a:t>Retiring on a Low Income</a:t>
            </a:r>
          </a:p>
        </p:txBody>
      </p:sp>
      <p:sp>
        <p:nvSpPr>
          <p:cNvPr id="39" name="Slide Number Placeholder 38">
            <a:extLst>
              <a:ext uri="{FF2B5EF4-FFF2-40B4-BE49-F238E27FC236}">
                <a16:creationId xmlns:a16="http://schemas.microsoft.com/office/drawing/2014/main" id="{761B449E-2253-40B7-8A52-79449CBADF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76F559-A6D6-49C8-9530-01FCE7A2CFD8}" type="slidenum">
              <a:rPr lang="en-CA" smtClean="0"/>
              <a:t>26</a:t>
            </a:fld>
            <a:endParaRPr lang="en-CA" dirty="0"/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AB192AFA-AC71-42E3-A4FF-593936735C65}"/>
              </a:ext>
            </a:extLst>
          </p:cNvPr>
          <p:cNvSpPr txBox="1"/>
          <p:nvPr/>
        </p:nvSpPr>
        <p:spPr>
          <a:xfrm>
            <a:off x="295817" y="525786"/>
            <a:ext cx="699906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SHOULD YOU BUY RRSPs?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A4E238B0-D863-4C90-8264-D58637D00237}"/>
              </a:ext>
            </a:extLst>
          </p:cNvPr>
          <p:cNvSpPr/>
          <p:nvPr/>
        </p:nvSpPr>
        <p:spPr>
          <a:xfrm>
            <a:off x="276008" y="1110561"/>
            <a:ext cx="6999062" cy="4934639"/>
          </a:xfrm>
          <a:prstGeom prst="rect">
            <a:avLst/>
          </a:prstGeom>
          <a:noFill/>
          <a:ln w="9525" cap="flat" cmpd="sng" algn="ctr">
            <a:noFill/>
            <a:prstDash val="solid"/>
          </a:ln>
          <a:effectLst>
            <a:outerShdw sx="0" sy="0" rotWithShape="0">
              <a:scrgbClr r="0" g="0" b="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lumMod val="9500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/>
                </a:solidFill>
                <a:prstDash val="solid"/>
              </a14:hiddenLine>
            </a:ext>
            <a:ext uri="{53640926-AAD7-44D8-BBD7-CCE9431645EC}">
              <a14:shadowObscured xmlns:a14="http://schemas.microsoft.com/office/drawing/2010/main"/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0000" bIns="90000" rtlCol="0" anchor="ctr" anchorCtr="0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Gulim" pitchFamily="34" charset="-127"/>
                <a:cs typeface="Arial" panose="020B0604020202020204" pitchFamily="34" charset="0"/>
              </a:rPr>
              <a:t>Only when your CPP, OAS and other income means you might have to pay tax</a:t>
            </a:r>
          </a:p>
          <a:p>
            <a:endParaRPr lang="en-US" sz="20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Gulim" pitchFamily="34" charset="-127"/>
              <a:cs typeface="Arial" panose="020B0604020202020204" pitchFamily="34" charset="0"/>
            </a:endParaRPr>
          </a:p>
          <a:p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Gulim" pitchFamily="34" charset="-127"/>
                <a:cs typeface="Arial" panose="020B0604020202020204" pitchFamily="34" charset="0"/>
              </a:rPr>
              <a:t>An RRSP can increase your GIS as RRSP contributions can increase GIS (but withdrawals will reduce it)</a:t>
            </a:r>
          </a:p>
          <a:p>
            <a:endParaRPr lang="en-US" sz="20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Gulim" pitchFamily="34" charset="-127"/>
              <a:cs typeface="Arial" panose="020B0604020202020204" pitchFamily="34" charset="0"/>
            </a:endParaRPr>
          </a:p>
          <a:p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Gulim" pitchFamily="34" charset="-127"/>
                <a:cs typeface="Arial" panose="020B0604020202020204" pitchFamily="34" charset="0"/>
              </a:rPr>
              <a:t>Your lower taxable income might increase your GIS</a:t>
            </a:r>
          </a:p>
          <a:p>
            <a:endParaRPr lang="en-US" sz="20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Gulim" pitchFamily="34" charset="-127"/>
              <a:cs typeface="Arial" panose="020B0604020202020204" pitchFamily="34" charset="0"/>
            </a:endParaRPr>
          </a:p>
          <a:p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Gulim" pitchFamily="34" charset="-127"/>
                <a:cs typeface="Arial" panose="020B0604020202020204" pitchFamily="34" charset="0"/>
              </a:rPr>
              <a:t>You can buy RRSPs from age 65 to 71</a:t>
            </a:r>
            <a:endParaRPr lang="en-AU" sz="20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Gulim" pitchFamily="34" charset="-127"/>
              <a:cs typeface="Arial" panose="020B0604020202020204" pitchFamily="34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FEAE345-398E-48AA-8FBA-1BA3094883ED}"/>
              </a:ext>
            </a:extLst>
          </p:cNvPr>
          <p:cNvSpPr/>
          <p:nvPr/>
        </p:nvSpPr>
        <p:spPr>
          <a:xfrm>
            <a:off x="10475995" y="6642556"/>
            <a:ext cx="1755609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800" dirty="0">
                <a:solidFill>
                  <a:schemeClr val="bg1">
                    <a:lumMod val="75000"/>
                  </a:schemeClr>
                </a:solidFill>
              </a:rPr>
              <a:t>Photo by </a:t>
            </a:r>
            <a:r>
              <a:rPr lang="en-US" sz="800" dirty="0">
                <a:solidFill>
                  <a:schemeClr val="bg1">
                    <a:lumMod val="75000"/>
                  </a:schemeClr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Artem </a:t>
            </a:r>
            <a:r>
              <a:rPr lang="en-US" sz="800" dirty="0" err="1">
                <a:solidFill>
                  <a:schemeClr val="bg1">
                    <a:lumMod val="75000"/>
                  </a:schemeClr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Beliaikin</a:t>
            </a:r>
            <a:r>
              <a:rPr lang="en-US" sz="800" dirty="0">
                <a:solidFill>
                  <a:schemeClr val="bg1">
                    <a:lumMod val="75000"/>
                  </a:schemeClr>
                </a:solidFill>
              </a:rPr>
              <a:t> on </a:t>
            </a:r>
            <a:r>
              <a:rPr lang="en-US" sz="800" dirty="0" err="1">
                <a:solidFill>
                  <a:schemeClr val="bg1">
                    <a:lumMod val="75000"/>
                  </a:schemeClr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Unsplash</a:t>
            </a:r>
            <a:endParaRPr lang="en-US" sz="800" dirty="0">
              <a:solidFill>
                <a:schemeClr val="bg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109405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Footer Placeholder 37">
            <a:extLst>
              <a:ext uri="{FF2B5EF4-FFF2-40B4-BE49-F238E27FC236}">
                <a16:creationId xmlns:a16="http://schemas.microsoft.com/office/drawing/2014/main" id="{C26CF771-0BE2-4310-A220-8E758308CB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 dirty="0"/>
              <a:t>Retiring on a Low Income</a:t>
            </a:r>
          </a:p>
        </p:txBody>
      </p:sp>
      <p:sp>
        <p:nvSpPr>
          <p:cNvPr id="39" name="Slide Number Placeholder 38">
            <a:extLst>
              <a:ext uri="{FF2B5EF4-FFF2-40B4-BE49-F238E27FC236}">
                <a16:creationId xmlns:a16="http://schemas.microsoft.com/office/drawing/2014/main" id="{761B449E-2253-40B7-8A52-79449CBADF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76F559-A6D6-49C8-9530-01FCE7A2CFD8}" type="slidenum">
              <a:rPr lang="en-CA" smtClean="0"/>
              <a:t>27</a:t>
            </a:fld>
            <a:endParaRPr lang="en-CA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239280B-C8B8-4FCF-849C-F9F96BC25DCF}"/>
              </a:ext>
            </a:extLst>
          </p:cNvPr>
          <p:cNvSpPr txBox="1"/>
          <p:nvPr/>
        </p:nvSpPr>
        <p:spPr>
          <a:xfrm>
            <a:off x="4817017" y="525786"/>
            <a:ext cx="6999062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RRSP CASH-IN BEFORE 65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You may pay less tax in retirement by cashing in your RRSP early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03E75F8E-C3A1-4DFF-8462-4DD19DD33306}"/>
              </a:ext>
            </a:extLst>
          </p:cNvPr>
          <p:cNvSpPr/>
          <p:nvPr/>
        </p:nvSpPr>
        <p:spPr>
          <a:xfrm>
            <a:off x="4797208" y="1387560"/>
            <a:ext cx="6999062" cy="4657640"/>
          </a:xfrm>
          <a:prstGeom prst="rect">
            <a:avLst/>
          </a:prstGeom>
          <a:noFill/>
          <a:ln w="9525" cap="flat" cmpd="sng" algn="ctr">
            <a:noFill/>
            <a:prstDash val="solid"/>
          </a:ln>
          <a:effectLst>
            <a:outerShdw sx="0" sy="0" rotWithShape="0">
              <a:scrgbClr r="0" g="0" b="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lumMod val="9500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/>
                </a:solidFill>
                <a:prstDash val="solid"/>
              </a14:hiddenLine>
            </a:ext>
            <a:ext uri="{53640926-AAD7-44D8-BBD7-CCE9431645EC}">
              <a14:shadowObscured xmlns:a14="http://schemas.microsoft.com/office/drawing/2010/main"/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0000" bIns="90000" rtlCol="0" anchor="ctr" anchorCtr="0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Gulim" pitchFamily="34" charset="-127"/>
                <a:cs typeface="Arial" panose="020B0604020202020204" pitchFamily="34" charset="0"/>
              </a:rPr>
              <a:t>Tax withholding on RRSP withdrawals: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Gulim" pitchFamily="34" charset="-127"/>
                <a:cs typeface="Arial" panose="020B0604020202020204" pitchFamily="34" charset="0"/>
              </a:rPr>
              <a:t>10% up to $5,000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Gulim" pitchFamily="34" charset="-127"/>
                <a:cs typeface="Arial" panose="020B0604020202020204" pitchFamily="34" charset="0"/>
              </a:rPr>
              <a:t>20% from $5,000 to $15,000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Gulim" pitchFamily="34" charset="-127"/>
                <a:cs typeface="Arial" panose="020B0604020202020204" pitchFamily="34" charset="0"/>
              </a:rPr>
              <a:t>30% over $15,000</a:t>
            </a:r>
          </a:p>
          <a:p>
            <a:endParaRPr lang="en-US" sz="20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Gulim" pitchFamily="34" charset="-127"/>
              <a:cs typeface="Arial" panose="020B0604020202020204" pitchFamily="34" charset="0"/>
            </a:endParaRPr>
          </a:p>
          <a:p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Gulim" pitchFamily="34" charset="-127"/>
                <a:cs typeface="Arial" panose="020B0604020202020204" pitchFamily="34" charset="0"/>
              </a:rPr>
              <a:t>Refunded if you don’t pay tax</a:t>
            </a:r>
          </a:p>
          <a:p>
            <a:endParaRPr lang="en-US" sz="20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Gulim" pitchFamily="34" charset="-127"/>
              <a:cs typeface="Arial" panose="020B0604020202020204" pitchFamily="34" charset="0"/>
            </a:endParaRPr>
          </a:p>
          <a:p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Gulim" pitchFamily="34" charset="-127"/>
                <a:cs typeface="Arial" panose="020B0604020202020204" pitchFamily="34" charset="0"/>
              </a:rPr>
              <a:t>But even if you do pay tax, it’s still less than the </a:t>
            </a:r>
            <a:r>
              <a:rPr lang="en-US" sz="2000" dirty="0">
                <a:solidFill>
                  <a:srgbClr val="0078FF"/>
                </a:solidFill>
                <a:latin typeface="Arial" panose="020B0604020202020204" pitchFamily="34" charset="0"/>
                <a:ea typeface="Gulim" pitchFamily="34" charset="-127"/>
                <a:cs typeface="Arial" panose="020B0604020202020204" pitchFamily="34" charset="0"/>
              </a:rPr>
              <a:t>50%</a:t>
            </a: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Gulim" pitchFamily="34" charset="-127"/>
                <a:cs typeface="Arial" panose="020B0604020202020204" pitchFamily="34" charset="0"/>
              </a:rPr>
              <a:t> and </a:t>
            </a:r>
            <a:r>
              <a:rPr lang="en-US" sz="2000" dirty="0">
                <a:solidFill>
                  <a:srgbClr val="0078FF"/>
                </a:solidFill>
                <a:latin typeface="Arial" panose="020B0604020202020204" pitchFamily="34" charset="0"/>
                <a:ea typeface="Gulim" pitchFamily="34" charset="-127"/>
                <a:cs typeface="Arial" panose="020B0604020202020204" pitchFamily="34" charset="0"/>
              </a:rPr>
              <a:t>75%</a:t>
            </a: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Gulim" pitchFamily="34" charset="-127"/>
                <a:cs typeface="Arial" panose="020B0604020202020204" pitchFamily="34" charset="0"/>
              </a:rPr>
              <a:t> reduction on GIS + tax payable AFTER age 65!</a:t>
            </a:r>
            <a:endParaRPr lang="en-AU" sz="20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Gulim" pitchFamily="34" charset="-127"/>
              <a:cs typeface="Arial" panose="020B0604020202020204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914F94A-26C0-4166-BFE8-06A250AF434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4453518" cy="6858000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423D819F-E156-4445-BBB3-39F91993372E}"/>
              </a:ext>
            </a:extLst>
          </p:cNvPr>
          <p:cNvSpPr/>
          <p:nvPr/>
        </p:nvSpPr>
        <p:spPr>
          <a:xfrm>
            <a:off x="2826149" y="6642556"/>
            <a:ext cx="1627369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800" dirty="0">
                <a:solidFill>
                  <a:schemeClr val="bg1">
                    <a:lumMod val="75000"/>
                  </a:schemeClr>
                </a:solidFill>
              </a:rPr>
              <a:t>Photo by </a:t>
            </a:r>
            <a:r>
              <a:rPr lang="en-US" sz="800" dirty="0">
                <a:solidFill>
                  <a:schemeClr val="bg1">
                    <a:lumMod val="75000"/>
                  </a:schemeClr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Jeff Sheldon</a:t>
            </a:r>
            <a:r>
              <a:rPr lang="en-US" sz="800" dirty="0">
                <a:solidFill>
                  <a:schemeClr val="bg1">
                    <a:lumMod val="75000"/>
                  </a:schemeClr>
                </a:solidFill>
              </a:rPr>
              <a:t> on </a:t>
            </a:r>
            <a:r>
              <a:rPr lang="en-US" sz="800" dirty="0" err="1">
                <a:solidFill>
                  <a:schemeClr val="bg1">
                    <a:lumMod val="75000"/>
                  </a:schemeClr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Unsplash</a:t>
            </a:r>
            <a:endParaRPr lang="en-US" sz="800" dirty="0">
              <a:solidFill>
                <a:schemeClr val="bg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775834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Footer Placeholder 37">
            <a:extLst>
              <a:ext uri="{FF2B5EF4-FFF2-40B4-BE49-F238E27FC236}">
                <a16:creationId xmlns:a16="http://schemas.microsoft.com/office/drawing/2014/main" id="{C26CF771-0BE2-4310-A220-8E758308CB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 dirty="0"/>
              <a:t>Retiring on a Low Income</a:t>
            </a:r>
          </a:p>
        </p:txBody>
      </p:sp>
      <p:sp>
        <p:nvSpPr>
          <p:cNvPr id="39" name="Slide Number Placeholder 38">
            <a:extLst>
              <a:ext uri="{FF2B5EF4-FFF2-40B4-BE49-F238E27FC236}">
                <a16:creationId xmlns:a16="http://schemas.microsoft.com/office/drawing/2014/main" id="{761B449E-2253-40B7-8A52-79449CBADF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76F559-A6D6-49C8-9530-01FCE7A2CFD8}" type="slidenum">
              <a:rPr lang="en-CA" smtClean="0"/>
              <a:t>28</a:t>
            </a:fld>
            <a:endParaRPr lang="en-CA" dirty="0"/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AB192AFA-AC71-42E3-A4FF-593936735C65}"/>
              </a:ext>
            </a:extLst>
          </p:cNvPr>
          <p:cNvSpPr txBox="1"/>
          <p:nvPr/>
        </p:nvSpPr>
        <p:spPr>
          <a:xfrm>
            <a:off x="295818" y="525786"/>
            <a:ext cx="1007754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YOUR NOTICE OF ASSESSMENT IS A GOLD MINE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0DD2FB46-6AF4-45F5-AC64-C08D0C42EC0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3000" y="1494815"/>
            <a:ext cx="9906000" cy="4754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226188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TextBox 39">
            <a:extLst>
              <a:ext uri="{FF2B5EF4-FFF2-40B4-BE49-F238E27FC236}">
                <a16:creationId xmlns:a16="http://schemas.microsoft.com/office/drawing/2014/main" id="{AB192AFA-AC71-42E3-A4FF-593936735C65}"/>
              </a:ext>
            </a:extLst>
          </p:cNvPr>
          <p:cNvSpPr txBox="1"/>
          <p:nvPr/>
        </p:nvSpPr>
        <p:spPr>
          <a:xfrm>
            <a:off x="318966" y="317442"/>
            <a:ext cx="11149123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TAXABLE INCOME BEFORE AND AFTER RETIREMENT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More sources of income are taxable for low income people after retirement</a:t>
            </a:r>
            <a:endParaRPr lang="en-CA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FA21C2A3-2631-4454-87AE-CED0DECB92AD}"/>
              </a:ext>
            </a:extLst>
          </p:cNvPr>
          <p:cNvSpPr txBox="1"/>
          <p:nvPr/>
        </p:nvSpPr>
        <p:spPr>
          <a:xfrm>
            <a:off x="1198650" y="1862407"/>
            <a:ext cx="236307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44D62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Before age 65</a:t>
            </a:r>
            <a:endParaRPr lang="en-CA" sz="2000" b="1" dirty="0">
              <a:solidFill>
                <a:srgbClr val="44D62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5886002C-6829-4D78-A40E-B4D0493820D2}"/>
              </a:ext>
            </a:extLst>
          </p:cNvPr>
          <p:cNvSpPr txBox="1"/>
          <p:nvPr/>
        </p:nvSpPr>
        <p:spPr>
          <a:xfrm>
            <a:off x="6894005" y="1862407"/>
            <a:ext cx="177564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44D62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After age 65</a:t>
            </a:r>
            <a:endParaRPr lang="en-CA" sz="2000" b="1" dirty="0">
              <a:solidFill>
                <a:srgbClr val="44D62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FFE7D37D-12B1-4E00-9A8A-E3A80515D0F3}"/>
              </a:ext>
            </a:extLst>
          </p:cNvPr>
          <p:cNvSpPr txBox="1"/>
          <p:nvPr/>
        </p:nvSpPr>
        <p:spPr>
          <a:xfrm>
            <a:off x="1658564" y="2385077"/>
            <a:ext cx="431319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>
                <a:latin typeface="Arial" panose="020B0604020202020204" pitchFamily="34" charset="0"/>
                <a:cs typeface="Arial" panose="020B0604020202020204" pitchFamily="34" charset="0"/>
              </a:rPr>
              <a:t>Earnings</a:t>
            </a:r>
          </a:p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Ontario Works</a:t>
            </a:r>
          </a:p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Ontario Disability Savings Plan (ODSP)</a:t>
            </a:r>
          </a:p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Pain and suffering awards</a:t>
            </a:r>
          </a:p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CA" dirty="0">
                <a:latin typeface="Arial" panose="020B0604020202020204" pitchFamily="34" charset="0"/>
                <a:cs typeface="Arial" panose="020B0604020202020204" pitchFamily="34" charset="0"/>
              </a:rPr>
              <a:t>Some settlements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9C0DF53C-86EF-43B5-98B3-E3C86565DEC2}"/>
              </a:ext>
            </a:extLst>
          </p:cNvPr>
          <p:cNvSpPr txBox="1"/>
          <p:nvPr/>
        </p:nvSpPr>
        <p:spPr>
          <a:xfrm>
            <a:off x="7347671" y="2388797"/>
            <a:ext cx="3289211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Earnings</a:t>
            </a:r>
          </a:p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Canada Pension Plan (CPP)</a:t>
            </a:r>
          </a:p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Old Age Security (OAS)</a:t>
            </a:r>
          </a:p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RRSP cash-outs</a:t>
            </a:r>
          </a:p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Private pensions</a:t>
            </a:r>
          </a:p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Investment Income</a:t>
            </a:r>
            <a:endParaRPr lang="en-CA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3" name="Footer Placeholder 37">
            <a:extLst>
              <a:ext uri="{FF2B5EF4-FFF2-40B4-BE49-F238E27FC236}">
                <a16:creationId xmlns:a16="http://schemas.microsoft.com/office/drawing/2014/main" id="{409774F7-90D3-47D1-A31F-05312DF935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r>
              <a:rPr lang="en-CA" dirty="0">
                <a:latin typeface="Arial" panose="020B0604020202020204" pitchFamily="34" charset="0"/>
                <a:cs typeface="Arial" panose="020B0604020202020204" pitchFamily="34" charset="0"/>
              </a:rPr>
              <a:t>Retiring on a Low Income</a:t>
            </a:r>
          </a:p>
        </p:txBody>
      </p:sp>
      <p:sp>
        <p:nvSpPr>
          <p:cNvPr id="44" name="Slide Number Placeholder 38">
            <a:extLst>
              <a:ext uri="{FF2B5EF4-FFF2-40B4-BE49-F238E27FC236}">
                <a16:creationId xmlns:a16="http://schemas.microsoft.com/office/drawing/2014/main" id="{D358D051-1AE5-4BF2-A3D7-E7A14AFFE6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A676F559-A6D6-49C8-9530-01FCE7A2CFD8}" type="slidenum">
              <a:rPr lang="en-CA" smtClean="0">
                <a:latin typeface="Arial" panose="020B0604020202020204" pitchFamily="34" charset="0"/>
                <a:cs typeface="Arial" panose="020B0604020202020204" pitchFamily="34" charset="0"/>
              </a:rPr>
              <a:t>29</a:t>
            </a:fld>
            <a:endParaRPr lang="en-CA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8F5E79FB-1427-457A-AAEE-42172A7BD8C6}"/>
              </a:ext>
            </a:extLst>
          </p:cNvPr>
          <p:cNvCxnSpPr>
            <a:cxnSpLocks/>
          </p:cNvCxnSpPr>
          <p:nvPr/>
        </p:nvCxnSpPr>
        <p:spPr>
          <a:xfrm>
            <a:off x="1198650" y="2271395"/>
            <a:ext cx="460306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AC31BDE0-6880-4505-86E1-9255CF345E5E}"/>
              </a:ext>
            </a:extLst>
          </p:cNvPr>
          <p:cNvCxnSpPr>
            <a:cxnSpLocks/>
          </p:cNvCxnSpPr>
          <p:nvPr/>
        </p:nvCxnSpPr>
        <p:spPr>
          <a:xfrm>
            <a:off x="6870559" y="2273990"/>
            <a:ext cx="3614429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Graphic 2" descr="Man with cane">
            <a:extLst>
              <a:ext uri="{FF2B5EF4-FFF2-40B4-BE49-F238E27FC236}">
                <a16:creationId xmlns:a16="http://schemas.microsoft.com/office/drawing/2014/main" id="{C5A1BDA9-67CE-41FF-8119-94B73276854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894005" y="1261189"/>
            <a:ext cx="591232" cy="591232"/>
          </a:xfrm>
          <a:prstGeom prst="rect">
            <a:avLst/>
          </a:prstGeom>
        </p:spPr>
      </p:pic>
      <p:pic>
        <p:nvPicPr>
          <p:cNvPr id="5" name="Graphic 4" descr="Man">
            <a:extLst>
              <a:ext uri="{FF2B5EF4-FFF2-40B4-BE49-F238E27FC236}">
                <a16:creationId xmlns:a16="http://schemas.microsoft.com/office/drawing/2014/main" id="{FF9FB968-F2BC-4464-A319-0AE49D47A0E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198650" y="1266737"/>
            <a:ext cx="591231" cy="591231"/>
          </a:xfrm>
          <a:prstGeom prst="rect">
            <a:avLst/>
          </a:prstGeom>
        </p:spPr>
      </p:pic>
      <p:pic>
        <p:nvPicPr>
          <p:cNvPr id="7" name="Graphic 6" descr="Checkmark">
            <a:extLst>
              <a:ext uri="{FF2B5EF4-FFF2-40B4-BE49-F238E27FC236}">
                <a16:creationId xmlns:a16="http://schemas.microsoft.com/office/drawing/2014/main" id="{C79A1F61-8D87-4824-B4DD-6BD5C1CE8A6C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311702" y="2385077"/>
            <a:ext cx="365125" cy="365125"/>
          </a:xfrm>
          <a:prstGeom prst="rect">
            <a:avLst/>
          </a:prstGeom>
        </p:spPr>
      </p:pic>
      <p:pic>
        <p:nvPicPr>
          <p:cNvPr id="30" name="Graphic 29" descr="Checkmark">
            <a:extLst>
              <a:ext uri="{FF2B5EF4-FFF2-40B4-BE49-F238E27FC236}">
                <a16:creationId xmlns:a16="http://schemas.microsoft.com/office/drawing/2014/main" id="{3F6642EE-7980-486A-ADAB-349DA9FFC846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6982546" y="2388907"/>
            <a:ext cx="365125" cy="365125"/>
          </a:xfrm>
          <a:prstGeom prst="rect">
            <a:avLst/>
          </a:prstGeom>
        </p:spPr>
      </p:pic>
      <p:pic>
        <p:nvPicPr>
          <p:cNvPr id="31" name="Graphic 30" descr="Checkmark">
            <a:extLst>
              <a:ext uri="{FF2B5EF4-FFF2-40B4-BE49-F238E27FC236}">
                <a16:creationId xmlns:a16="http://schemas.microsoft.com/office/drawing/2014/main" id="{3F41CAF6-2324-4F0D-92FE-C0FD12F07091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6978565" y="2949538"/>
            <a:ext cx="365125" cy="365125"/>
          </a:xfrm>
          <a:prstGeom prst="rect">
            <a:avLst/>
          </a:prstGeom>
        </p:spPr>
      </p:pic>
      <p:pic>
        <p:nvPicPr>
          <p:cNvPr id="32" name="Graphic 31" descr="Checkmark">
            <a:extLst>
              <a:ext uri="{FF2B5EF4-FFF2-40B4-BE49-F238E27FC236}">
                <a16:creationId xmlns:a16="http://schemas.microsoft.com/office/drawing/2014/main" id="{DEFF8654-B69F-4348-A3E1-6BE3B5C024EF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6973414" y="4054055"/>
            <a:ext cx="365125" cy="365125"/>
          </a:xfrm>
          <a:prstGeom prst="rect">
            <a:avLst/>
          </a:prstGeom>
        </p:spPr>
      </p:pic>
      <p:pic>
        <p:nvPicPr>
          <p:cNvPr id="33" name="Graphic 32" descr="Checkmark">
            <a:extLst>
              <a:ext uri="{FF2B5EF4-FFF2-40B4-BE49-F238E27FC236}">
                <a16:creationId xmlns:a16="http://schemas.microsoft.com/office/drawing/2014/main" id="{E1F1F592-7682-4715-9318-9C57185A7F11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6964283" y="3499005"/>
            <a:ext cx="365125" cy="365125"/>
          </a:xfrm>
          <a:prstGeom prst="rect">
            <a:avLst/>
          </a:prstGeom>
        </p:spPr>
      </p:pic>
      <p:pic>
        <p:nvPicPr>
          <p:cNvPr id="34" name="Graphic 33" descr="Checkmark">
            <a:extLst>
              <a:ext uri="{FF2B5EF4-FFF2-40B4-BE49-F238E27FC236}">
                <a16:creationId xmlns:a16="http://schemas.microsoft.com/office/drawing/2014/main" id="{50627B9F-C357-4BBB-A92A-7BA9D66CA45D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6964282" y="4609105"/>
            <a:ext cx="365125" cy="365125"/>
          </a:xfrm>
          <a:prstGeom prst="rect">
            <a:avLst/>
          </a:prstGeom>
        </p:spPr>
      </p:pic>
      <p:pic>
        <p:nvPicPr>
          <p:cNvPr id="35" name="Graphic 34" descr="Checkmark">
            <a:extLst>
              <a:ext uri="{FF2B5EF4-FFF2-40B4-BE49-F238E27FC236}">
                <a16:creationId xmlns:a16="http://schemas.microsoft.com/office/drawing/2014/main" id="{C4FE7310-E898-4F83-90F9-1CEEF59D0C34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6978565" y="5139061"/>
            <a:ext cx="365125" cy="365125"/>
          </a:xfrm>
          <a:prstGeom prst="rect">
            <a:avLst/>
          </a:prstGeom>
        </p:spPr>
      </p:pic>
      <p:pic>
        <p:nvPicPr>
          <p:cNvPr id="10" name="Graphic 9" descr="Close">
            <a:extLst>
              <a:ext uri="{FF2B5EF4-FFF2-40B4-BE49-F238E27FC236}">
                <a16:creationId xmlns:a16="http://schemas.microsoft.com/office/drawing/2014/main" id="{4EEEE209-B9B8-4F0F-870C-DCF1FA87272C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1311702" y="2945708"/>
            <a:ext cx="368955" cy="368955"/>
          </a:xfrm>
          <a:prstGeom prst="rect">
            <a:avLst/>
          </a:prstGeom>
        </p:spPr>
      </p:pic>
      <p:pic>
        <p:nvPicPr>
          <p:cNvPr id="36" name="Graphic 35" descr="Close">
            <a:extLst>
              <a:ext uri="{FF2B5EF4-FFF2-40B4-BE49-F238E27FC236}">
                <a16:creationId xmlns:a16="http://schemas.microsoft.com/office/drawing/2014/main" id="{CA1C7780-BB13-4472-9591-9530282C7B53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1307872" y="3512465"/>
            <a:ext cx="368955" cy="368955"/>
          </a:xfrm>
          <a:prstGeom prst="rect">
            <a:avLst/>
          </a:prstGeom>
        </p:spPr>
      </p:pic>
      <p:pic>
        <p:nvPicPr>
          <p:cNvPr id="37" name="Graphic 36" descr="Close">
            <a:extLst>
              <a:ext uri="{FF2B5EF4-FFF2-40B4-BE49-F238E27FC236}">
                <a16:creationId xmlns:a16="http://schemas.microsoft.com/office/drawing/2014/main" id="{D74E25CE-D53C-4EC4-BC4E-ABCEFA2E2ABC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1307872" y="4076926"/>
            <a:ext cx="368955" cy="368955"/>
          </a:xfrm>
          <a:prstGeom prst="rect">
            <a:avLst/>
          </a:prstGeom>
        </p:spPr>
      </p:pic>
      <p:pic>
        <p:nvPicPr>
          <p:cNvPr id="39" name="Graphic 38" descr="Close">
            <a:extLst>
              <a:ext uri="{FF2B5EF4-FFF2-40B4-BE49-F238E27FC236}">
                <a16:creationId xmlns:a16="http://schemas.microsoft.com/office/drawing/2014/main" id="{781D7820-110D-4FC2-986D-01A3CCA77BDA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1307871" y="4601445"/>
            <a:ext cx="368955" cy="3689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855646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B0B1FB38-8B7B-42C5-BB18-0CBE3BCBFBFD}"/>
              </a:ext>
            </a:extLst>
          </p:cNvPr>
          <p:cNvSpPr/>
          <p:nvPr/>
        </p:nvSpPr>
        <p:spPr>
          <a:xfrm>
            <a:off x="4585174" y="701336"/>
            <a:ext cx="6631466" cy="5166804"/>
          </a:xfrm>
          <a:prstGeom prst="rect">
            <a:avLst/>
          </a:prstGeom>
          <a:noFill/>
          <a:ln w="9525" cap="flat" cmpd="sng" algn="ctr">
            <a:noFill/>
            <a:prstDash val="solid"/>
          </a:ln>
          <a:effectLst>
            <a:outerShdw sx="0" sy="0" rotWithShape="0">
              <a:scrgbClr r="0" g="0" b="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lumMod val="9500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/>
                </a:solidFill>
                <a:prstDash val="solid"/>
              </a14:hiddenLine>
            </a:ext>
            <a:ext uri="{53640926-AAD7-44D8-BBD7-CCE9431645EC}">
              <a14:shadowObscured xmlns:a14="http://schemas.microsoft.com/office/drawing/2010/main"/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0000" bIns="90000" rtlCol="0" anchor="ctr" anchorCtr="0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>
                <a:solidFill>
                  <a:srgbClr val="0078FF"/>
                </a:solidFill>
                <a:latin typeface="Arial" panose="020B0604020202020204" pitchFamily="34" charset="0"/>
                <a:ea typeface="Gulim" pitchFamily="34" charset="-127"/>
                <a:cs typeface="Arial" panose="020B0604020202020204" pitchFamily="34" charset="0"/>
              </a:rPr>
              <a:t>Will the government tell you about everything you are entitled to?</a:t>
            </a:r>
          </a:p>
          <a:p>
            <a:endParaRPr lang="en-US" sz="20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ea typeface="Gulim" pitchFamily="34" charset="-127"/>
              <a:cs typeface="Arial" panose="020B0604020202020204" pitchFamily="34" charset="0"/>
            </a:endParaRPr>
          </a:p>
          <a:p>
            <a:r>
              <a:rPr lang="en-US" sz="20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Gulim" pitchFamily="34" charset="-127"/>
                <a:cs typeface="Arial" panose="020B0604020202020204" pitchFamily="34" charset="0"/>
              </a:rPr>
              <a:t>Should everyone apply for OAS?</a:t>
            </a:r>
          </a:p>
          <a:p>
            <a:endParaRPr lang="en-US" sz="20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Gulim" pitchFamily="34" charset="-127"/>
              <a:cs typeface="Arial" panose="020B0604020202020204" pitchFamily="34" charset="0"/>
            </a:endParaRPr>
          </a:p>
          <a:p>
            <a:r>
              <a:rPr lang="en-US" sz="20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Gulim" pitchFamily="34" charset="-127"/>
                <a:cs typeface="Arial" panose="020B0604020202020204" pitchFamily="34" charset="0"/>
              </a:rPr>
              <a:t>Should you work after 65?</a:t>
            </a:r>
          </a:p>
          <a:p>
            <a:endParaRPr lang="en-US" sz="20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Gulim" pitchFamily="34" charset="-127"/>
              <a:cs typeface="Arial" panose="020B0604020202020204" pitchFamily="34" charset="0"/>
            </a:endParaRPr>
          </a:p>
          <a:p>
            <a:r>
              <a:rPr lang="en-US" sz="20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Gulim" pitchFamily="34" charset="-127"/>
                <a:cs typeface="Arial" panose="020B0604020202020204" pitchFamily="34" charset="0"/>
              </a:rPr>
              <a:t>Should you take early CPP?</a:t>
            </a:r>
          </a:p>
          <a:p>
            <a:endParaRPr lang="en-US" sz="20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Gulim" pitchFamily="34" charset="-127"/>
              <a:cs typeface="Arial" panose="020B0604020202020204" pitchFamily="34" charset="0"/>
            </a:endParaRPr>
          </a:p>
          <a:p>
            <a:r>
              <a:rPr lang="en-US" sz="20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Gulim" pitchFamily="34" charset="-127"/>
                <a:cs typeface="Arial" panose="020B0604020202020204" pitchFamily="34" charset="0"/>
              </a:rPr>
              <a:t>Should you buy RRSPs?</a:t>
            </a:r>
          </a:p>
          <a:p>
            <a:endParaRPr lang="en-US" sz="20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Gulim" pitchFamily="34" charset="-127"/>
              <a:cs typeface="Arial" panose="020B0604020202020204" pitchFamily="34" charset="0"/>
            </a:endParaRPr>
          </a:p>
          <a:p>
            <a:r>
              <a:rPr lang="en-US" sz="20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Gulim" pitchFamily="34" charset="-127"/>
                <a:cs typeface="Arial" panose="020B0604020202020204" pitchFamily="34" charset="0"/>
              </a:rPr>
              <a:t>Should you save in a TFSA?</a:t>
            </a:r>
          </a:p>
          <a:p>
            <a:endParaRPr lang="en-US" sz="20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Gulim" pitchFamily="34" charset="-127"/>
              <a:cs typeface="Arial" panose="020B0604020202020204" pitchFamily="34" charset="0"/>
            </a:endParaRPr>
          </a:p>
          <a:p>
            <a:r>
              <a:rPr lang="en-US" sz="20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Gulim" pitchFamily="34" charset="-127"/>
                <a:cs typeface="Arial" panose="020B0604020202020204" pitchFamily="34" charset="0"/>
              </a:rPr>
              <a:t>Can you leave Canada and collect</a:t>
            </a:r>
            <a:r>
              <a:rPr lang="en-US" sz="2000" dirty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ea typeface="Gulim" pitchFamily="34" charset="-127"/>
                <a:cs typeface="Arial" panose="020B0604020202020204" pitchFamily="34" charset="0"/>
              </a:rPr>
              <a:t>?</a:t>
            </a:r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AE9AC974-F31A-463F-954F-76A1CB47A6B1}"/>
              </a:ext>
            </a:extLst>
          </p:cNvPr>
          <p:cNvSpPr/>
          <p:nvPr/>
        </p:nvSpPr>
        <p:spPr>
          <a:xfrm>
            <a:off x="0" y="0"/>
            <a:ext cx="3962914" cy="6858000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38" name="Footer Placeholder 37">
            <a:extLst>
              <a:ext uri="{FF2B5EF4-FFF2-40B4-BE49-F238E27FC236}">
                <a16:creationId xmlns:a16="http://schemas.microsoft.com/office/drawing/2014/main" id="{C26CF771-0BE2-4310-A220-8E758308CB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 dirty="0"/>
              <a:t>Retiring on a Low Income</a:t>
            </a:r>
          </a:p>
        </p:txBody>
      </p:sp>
      <p:sp>
        <p:nvSpPr>
          <p:cNvPr id="39" name="Slide Number Placeholder 38">
            <a:extLst>
              <a:ext uri="{FF2B5EF4-FFF2-40B4-BE49-F238E27FC236}">
                <a16:creationId xmlns:a16="http://schemas.microsoft.com/office/drawing/2014/main" id="{761B449E-2253-40B7-8A52-79449CBADF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76F559-A6D6-49C8-9530-01FCE7A2CFD8}" type="slidenum">
              <a:rPr lang="en-CA" smtClean="0"/>
              <a:t>3</a:t>
            </a:fld>
            <a:endParaRPr lang="en-CA" dirty="0"/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AB192AFA-AC71-42E3-A4FF-593936735C65}"/>
              </a:ext>
            </a:extLst>
          </p:cNvPr>
          <p:cNvSpPr txBox="1"/>
          <p:nvPr/>
        </p:nvSpPr>
        <p:spPr>
          <a:xfrm>
            <a:off x="295819" y="525786"/>
            <a:ext cx="343565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PROTECTING A LOW INCOME RETIREMENT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A600F56-4805-4998-81B7-247320278AC5}"/>
              </a:ext>
            </a:extLst>
          </p:cNvPr>
          <p:cNvSpPr txBox="1"/>
          <p:nvPr/>
        </p:nvSpPr>
        <p:spPr>
          <a:xfrm>
            <a:off x="295819" y="3259723"/>
            <a:ext cx="343565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 can you do to protect your money?</a:t>
            </a: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55F7908A-78B1-4B22-8F5C-E6BA41B154D4}"/>
              </a:ext>
            </a:extLst>
          </p:cNvPr>
          <p:cNvCxnSpPr/>
          <p:nvPr/>
        </p:nvCxnSpPr>
        <p:spPr>
          <a:xfrm>
            <a:off x="295819" y="3250198"/>
            <a:ext cx="3435658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7D8F7EB7-18E5-4D12-AE6A-B38CA9307340}"/>
              </a:ext>
            </a:extLst>
          </p:cNvPr>
          <p:cNvCxnSpPr/>
          <p:nvPr/>
        </p:nvCxnSpPr>
        <p:spPr>
          <a:xfrm>
            <a:off x="295819" y="3570923"/>
            <a:ext cx="3435658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401420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Footer Placeholder 37">
            <a:extLst>
              <a:ext uri="{FF2B5EF4-FFF2-40B4-BE49-F238E27FC236}">
                <a16:creationId xmlns:a16="http://schemas.microsoft.com/office/drawing/2014/main" id="{C26CF771-0BE2-4310-A220-8E758308CB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 dirty="0"/>
              <a:t>Retiring on a Low Income</a:t>
            </a:r>
          </a:p>
        </p:txBody>
      </p:sp>
      <p:sp>
        <p:nvSpPr>
          <p:cNvPr id="39" name="Slide Number Placeholder 38">
            <a:extLst>
              <a:ext uri="{FF2B5EF4-FFF2-40B4-BE49-F238E27FC236}">
                <a16:creationId xmlns:a16="http://schemas.microsoft.com/office/drawing/2014/main" id="{761B449E-2253-40B7-8A52-79449CBADF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76F559-A6D6-49C8-9530-01FCE7A2CFD8}" type="slidenum">
              <a:rPr lang="en-CA" smtClean="0"/>
              <a:t>30</a:t>
            </a:fld>
            <a:endParaRPr lang="en-CA" dirty="0"/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AB192AFA-AC71-42E3-A4FF-593936735C65}"/>
              </a:ext>
            </a:extLst>
          </p:cNvPr>
          <p:cNvSpPr txBox="1"/>
          <p:nvPr/>
        </p:nvSpPr>
        <p:spPr>
          <a:xfrm>
            <a:off x="295817" y="525786"/>
            <a:ext cx="699906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SHOULD YOU BUY RRSPs?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A4E238B0-D863-4C90-8264-D58637D00237}"/>
              </a:ext>
            </a:extLst>
          </p:cNvPr>
          <p:cNvSpPr/>
          <p:nvPr/>
        </p:nvSpPr>
        <p:spPr>
          <a:xfrm>
            <a:off x="276008" y="1110561"/>
            <a:ext cx="6999062" cy="4934639"/>
          </a:xfrm>
          <a:prstGeom prst="rect">
            <a:avLst/>
          </a:prstGeom>
          <a:noFill/>
          <a:ln w="9525" cap="flat" cmpd="sng" algn="ctr">
            <a:noFill/>
            <a:prstDash val="solid"/>
          </a:ln>
          <a:effectLst>
            <a:outerShdw sx="0" sy="0" rotWithShape="0">
              <a:scrgbClr r="0" g="0" b="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lumMod val="9500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/>
                </a:solidFill>
                <a:prstDash val="solid"/>
              </a14:hiddenLine>
            </a:ext>
            <a:ext uri="{53640926-AAD7-44D8-BBD7-CCE9431645EC}">
              <a14:shadowObscured xmlns:a14="http://schemas.microsoft.com/office/drawing/2010/main"/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0000" bIns="90000" rtlCol="0" anchor="ctr" anchorCtr="0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Gulim" pitchFamily="34" charset="-127"/>
                <a:cs typeface="Arial" panose="020B0604020202020204" pitchFamily="34" charset="0"/>
              </a:rPr>
              <a:t>Registered Retirement Savings Plans are for people who pay taxes</a:t>
            </a:r>
          </a:p>
          <a:p>
            <a:endParaRPr lang="en-US" sz="20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Gulim" pitchFamily="34" charset="-127"/>
              <a:cs typeface="Arial" panose="020B0604020202020204" pitchFamily="34" charset="0"/>
            </a:endParaRPr>
          </a:p>
          <a:p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Gulim" pitchFamily="34" charset="-127"/>
                <a:cs typeface="Arial" panose="020B0604020202020204" pitchFamily="34" charset="0"/>
              </a:rPr>
              <a:t>They help to pay less tax now, but you pay it when you take the money out</a:t>
            </a:r>
          </a:p>
          <a:p>
            <a:endParaRPr lang="en-US" sz="20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Gulim" pitchFamily="34" charset="-127"/>
              <a:cs typeface="Arial" panose="020B0604020202020204" pitchFamily="34" charset="0"/>
            </a:endParaRPr>
          </a:p>
          <a:p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Gulim" pitchFamily="34" charset="-127"/>
                <a:cs typeface="Arial" panose="020B0604020202020204" pitchFamily="34" charset="0"/>
              </a:rPr>
              <a:t>That makes sense for higher-income people</a:t>
            </a:r>
          </a:p>
          <a:p>
            <a:endParaRPr lang="en-US" sz="20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Gulim" pitchFamily="34" charset="-127"/>
              <a:cs typeface="Arial" panose="020B0604020202020204" pitchFamily="34" charset="0"/>
            </a:endParaRPr>
          </a:p>
          <a:p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Gulim" pitchFamily="34" charset="-127"/>
                <a:cs typeface="Arial" panose="020B0604020202020204" pitchFamily="34" charset="0"/>
              </a:rPr>
              <a:t>It makes no sense for low-income people until they start getting CPP and OAS</a:t>
            </a:r>
            <a:endParaRPr lang="en-AU" sz="20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Gulim" pitchFamily="34" charset="-127"/>
              <a:cs typeface="Arial" panose="020B0604020202020204" pitchFamily="34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AA518F7-14F1-4E2A-8605-36E2AE12BA4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94307" y="0"/>
            <a:ext cx="4397693" cy="6858000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46B12277-6537-40BE-8D96-EF5AA8B1D4E5}"/>
              </a:ext>
            </a:extLst>
          </p:cNvPr>
          <p:cNvSpPr/>
          <p:nvPr/>
        </p:nvSpPr>
        <p:spPr>
          <a:xfrm>
            <a:off x="10475995" y="6642556"/>
            <a:ext cx="1755609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800" dirty="0">
                <a:solidFill>
                  <a:schemeClr val="bg1">
                    <a:lumMod val="75000"/>
                  </a:schemeClr>
                </a:solidFill>
              </a:rPr>
              <a:t>Photo by </a:t>
            </a:r>
            <a:r>
              <a:rPr lang="en-US" sz="800" dirty="0">
                <a:solidFill>
                  <a:schemeClr val="bg1">
                    <a:lumMod val="75000"/>
                  </a:schemeClr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Artem </a:t>
            </a:r>
            <a:r>
              <a:rPr lang="en-US" sz="800" dirty="0" err="1">
                <a:solidFill>
                  <a:schemeClr val="bg1">
                    <a:lumMod val="75000"/>
                  </a:schemeClr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Beliaikin</a:t>
            </a:r>
            <a:r>
              <a:rPr lang="en-US" sz="800" dirty="0">
                <a:solidFill>
                  <a:schemeClr val="bg1">
                    <a:lumMod val="75000"/>
                  </a:schemeClr>
                </a:solidFill>
              </a:rPr>
              <a:t> on </a:t>
            </a:r>
            <a:r>
              <a:rPr lang="en-US" sz="800" dirty="0" err="1">
                <a:solidFill>
                  <a:schemeClr val="bg1">
                    <a:lumMod val="75000"/>
                  </a:schemeClr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Unsplash</a:t>
            </a:r>
            <a:endParaRPr lang="en-US" sz="800" dirty="0">
              <a:solidFill>
                <a:schemeClr val="bg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135264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Footer Placeholder 37">
            <a:extLst>
              <a:ext uri="{FF2B5EF4-FFF2-40B4-BE49-F238E27FC236}">
                <a16:creationId xmlns:a16="http://schemas.microsoft.com/office/drawing/2014/main" id="{C26CF771-0BE2-4310-A220-8E758308CB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 dirty="0"/>
              <a:t>Retiring on a Low Income</a:t>
            </a:r>
          </a:p>
        </p:txBody>
      </p:sp>
      <p:sp>
        <p:nvSpPr>
          <p:cNvPr id="39" name="Slide Number Placeholder 38">
            <a:extLst>
              <a:ext uri="{FF2B5EF4-FFF2-40B4-BE49-F238E27FC236}">
                <a16:creationId xmlns:a16="http://schemas.microsoft.com/office/drawing/2014/main" id="{761B449E-2253-40B7-8A52-79449CBADF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76F559-A6D6-49C8-9530-01FCE7A2CFD8}" type="slidenum">
              <a:rPr lang="en-CA" smtClean="0"/>
              <a:t>31</a:t>
            </a:fld>
            <a:endParaRPr lang="en-CA" dirty="0"/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AB192AFA-AC71-42E3-A4FF-593936735C65}"/>
              </a:ext>
            </a:extLst>
          </p:cNvPr>
          <p:cNvSpPr txBox="1"/>
          <p:nvPr/>
        </p:nvSpPr>
        <p:spPr>
          <a:xfrm>
            <a:off x="295818" y="525786"/>
            <a:ext cx="1007754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NET INCOME FOR GIS PURPOSES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C75ED55-96E8-413A-83E1-21C31C6DE8F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84472" y="1233996"/>
            <a:ext cx="9223055" cy="51223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379493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B0B1FB38-8B7B-42C5-BB18-0CBE3BCBFBFD}"/>
              </a:ext>
            </a:extLst>
          </p:cNvPr>
          <p:cNvSpPr/>
          <p:nvPr/>
        </p:nvSpPr>
        <p:spPr>
          <a:xfrm>
            <a:off x="4585174" y="701336"/>
            <a:ext cx="6631466" cy="5166804"/>
          </a:xfrm>
          <a:prstGeom prst="rect">
            <a:avLst/>
          </a:prstGeom>
          <a:noFill/>
          <a:ln w="9525" cap="flat" cmpd="sng" algn="ctr">
            <a:noFill/>
            <a:prstDash val="solid"/>
          </a:ln>
          <a:effectLst>
            <a:outerShdw sx="0" sy="0" rotWithShape="0">
              <a:scrgbClr r="0" g="0" b="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lumMod val="9500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/>
                </a:solidFill>
                <a:prstDash val="solid"/>
              </a14:hiddenLine>
            </a:ext>
            <a:ext uri="{53640926-AAD7-44D8-BBD7-CCE9431645EC}">
              <a14:shadowObscured xmlns:a14="http://schemas.microsoft.com/office/drawing/2010/main"/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0000" bIns="90000" rtlCol="0" anchor="ctr" anchorCtr="0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Gulim" pitchFamily="34" charset="-127"/>
                <a:cs typeface="Arial" panose="020B0604020202020204" pitchFamily="34" charset="0"/>
              </a:rPr>
              <a:t>Will the government tell you about everything you are entitled to?</a:t>
            </a:r>
          </a:p>
          <a:p>
            <a:endParaRPr lang="en-US" sz="20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ea typeface="Gulim" pitchFamily="34" charset="-127"/>
              <a:cs typeface="Arial" panose="020B0604020202020204" pitchFamily="34" charset="0"/>
            </a:endParaRPr>
          </a:p>
          <a:p>
            <a:r>
              <a:rPr lang="en-US" sz="2000" dirty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ea typeface="Gulim" pitchFamily="34" charset="-127"/>
                <a:cs typeface="Arial" panose="020B0604020202020204" pitchFamily="34" charset="0"/>
              </a:rPr>
              <a:t>Should everyone apply for OAS?</a:t>
            </a:r>
          </a:p>
          <a:p>
            <a:endParaRPr lang="en-US" sz="20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Gulim" pitchFamily="34" charset="-127"/>
              <a:cs typeface="Arial" panose="020B0604020202020204" pitchFamily="34" charset="0"/>
            </a:endParaRPr>
          </a:p>
          <a:p>
            <a:r>
              <a:rPr lang="en-US" sz="2000" dirty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ea typeface="Gulim" pitchFamily="34" charset="-127"/>
                <a:cs typeface="Arial" panose="020B0604020202020204" pitchFamily="34" charset="0"/>
              </a:rPr>
              <a:t>Should you work after 65?</a:t>
            </a:r>
          </a:p>
          <a:p>
            <a:endParaRPr lang="en-US" sz="20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Gulim" pitchFamily="34" charset="-127"/>
              <a:cs typeface="Arial" panose="020B0604020202020204" pitchFamily="34" charset="0"/>
            </a:endParaRPr>
          </a:p>
          <a:p>
            <a:r>
              <a:rPr lang="en-US" sz="2000" dirty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ea typeface="Gulim" pitchFamily="34" charset="-127"/>
                <a:cs typeface="Arial" panose="020B0604020202020204" pitchFamily="34" charset="0"/>
              </a:rPr>
              <a:t>Should you take early CPP?</a:t>
            </a:r>
          </a:p>
          <a:p>
            <a:endParaRPr lang="en-US" sz="20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Gulim" pitchFamily="34" charset="-127"/>
              <a:cs typeface="Arial" panose="020B0604020202020204" pitchFamily="34" charset="0"/>
            </a:endParaRPr>
          </a:p>
          <a:p>
            <a:r>
              <a:rPr lang="en-US" sz="2000" dirty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ea typeface="Gulim" pitchFamily="34" charset="-127"/>
                <a:cs typeface="Arial" panose="020B0604020202020204" pitchFamily="34" charset="0"/>
              </a:rPr>
              <a:t>Should you buy RRSPs?</a:t>
            </a:r>
          </a:p>
          <a:p>
            <a:endParaRPr lang="en-US" sz="20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Gulim" pitchFamily="34" charset="-127"/>
              <a:cs typeface="Arial" panose="020B0604020202020204" pitchFamily="34" charset="0"/>
            </a:endParaRPr>
          </a:p>
          <a:p>
            <a:r>
              <a:rPr lang="en-US" sz="2000" dirty="0">
                <a:solidFill>
                  <a:srgbClr val="0078FF"/>
                </a:solidFill>
                <a:latin typeface="Arial" panose="020B0604020202020204" pitchFamily="34" charset="0"/>
                <a:ea typeface="Gulim" pitchFamily="34" charset="-127"/>
                <a:cs typeface="Arial" panose="020B0604020202020204" pitchFamily="34" charset="0"/>
              </a:rPr>
              <a:t>Should you save in a TFSA?</a:t>
            </a:r>
          </a:p>
          <a:p>
            <a:endParaRPr lang="en-US" sz="20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Gulim" pitchFamily="34" charset="-127"/>
              <a:cs typeface="Arial" panose="020B0604020202020204" pitchFamily="34" charset="0"/>
            </a:endParaRPr>
          </a:p>
          <a:p>
            <a:r>
              <a:rPr lang="en-US" sz="20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Gulim" pitchFamily="34" charset="-127"/>
                <a:cs typeface="Arial" panose="020B0604020202020204" pitchFamily="34" charset="0"/>
              </a:rPr>
              <a:t>Can you leave Canada and collect</a:t>
            </a:r>
            <a:r>
              <a:rPr lang="en-US" sz="2000" dirty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ea typeface="Gulim" pitchFamily="34" charset="-127"/>
                <a:cs typeface="Arial" panose="020B0604020202020204" pitchFamily="34" charset="0"/>
              </a:rPr>
              <a:t>?</a:t>
            </a:r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AE9AC974-F31A-463F-954F-76A1CB47A6B1}"/>
              </a:ext>
            </a:extLst>
          </p:cNvPr>
          <p:cNvSpPr/>
          <p:nvPr/>
        </p:nvSpPr>
        <p:spPr>
          <a:xfrm>
            <a:off x="0" y="0"/>
            <a:ext cx="3962914" cy="6858000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38" name="Footer Placeholder 37">
            <a:extLst>
              <a:ext uri="{FF2B5EF4-FFF2-40B4-BE49-F238E27FC236}">
                <a16:creationId xmlns:a16="http://schemas.microsoft.com/office/drawing/2014/main" id="{C26CF771-0BE2-4310-A220-8E758308CB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 dirty="0"/>
              <a:t>Retiring on a Low Income</a:t>
            </a:r>
          </a:p>
        </p:txBody>
      </p:sp>
      <p:sp>
        <p:nvSpPr>
          <p:cNvPr id="39" name="Slide Number Placeholder 38">
            <a:extLst>
              <a:ext uri="{FF2B5EF4-FFF2-40B4-BE49-F238E27FC236}">
                <a16:creationId xmlns:a16="http://schemas.microsoft.com/office/drawing/2014/main" id="{761B449E-2253-40B7-8A52-79449CBADF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76F559-A6D6-49C8-9530-01FCE7A2CFD8}" type="slidenum">
              <a:rPr lang="en-CA" smtClean="0"/>
              <a:t>32</a:t>
            </a:fld>
            <a:endParaRPr lang="en-CA" dirty="0"/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AB192AFA-AC71-42E3-A4FF-593936735C65}"/>
              </a:ext>
            </a:extLst>
          </p:cNvPr>
          <p:cNvSpPr txBox="1"/>
          <p:nvPr/>
        </p:nvSpPr>
        <p:spPr>
          <a:xfrm>
            <a:off x="295819" y="525786"/>
            <a:ext cx="343565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PROTECTING A LOW-INCOME RETIREMENT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A600F56-4805-4998-81B7-247320278AC5}"/>
              </a:ext>
            </a:extLst>
          </p:cNvPr>
          <p:cNvSpPr txBox="1"/>
          <p:nvPr/>
        </p:nvSpPr>
        <p:spPr>
          <a:xfrm>
            <a:off x="295819" y="3259723"/>
            <a:ext cx="343565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 can you do to protect your money?</a:t>
            </a: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55F7908A-78B1-4B22-8F5C-E6BA41B154D4}"/>
              </a:ext>
            </a:extLst>
          </p:cNvPr>
          <p:cNvCxnSpPr/>
          <p:nvPr/>
        </p:nvCxnSpPr>
        <p:spPr>
          <a:xfrm>
            <a:off x="295819" y="3250198"/>
            <a:ext cx="3435658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7D8F7EB7-18E5-4D12-AE6A-B38CA9307340}"/>
              </a:ext>
            </a:extLst>
          </p:cNvPr>
          <p:cNvCxnSpPr/>
          <p:nvPr/>
        </p:nvCxnSpPr>
        <p:spPr>
          <a:xfrm>
            <a:off x="295819" y="3567500"/>
            <a:ext cx="3435658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741313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2B6DF4A4-E257-416E-800A-AC61ACFA490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94307" y="0"/>
            <a:ext cx="4397693" cy="6858000"/>
          </a:xfrm>
          <a:prstGeom prst="rect">
            <a:avLst/>
          </a:prstGeom>
        </p:spPr>
      </p:pic>
      <p:sp>
        <p:nvSpPr>
          <p:cNvPr id="38" name="Footer Placeholder 37">
            <a:extLst>
              <a:ext uri="{FF2B5EF4-FFF2-40B4-BE49-F238E27FC236}">
                <a16:creationId xmlns:a16="http://schemas.microsoft.com/office/drawing/2014/main" id="{C26CF771-0BE2-4310-A220-8E758308CB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 dirty="0"/>
              <a:t>Retiring on a Low Income</a:t>
            </a:r>
          </a:p>
        </p:txBody>
      </p:sp>
      <p:sp>
        <p:nvSpPr>
          <p:cNvPr id="39" name="Slide Number Placeholder 38">
            <a:extLst>
              <a:ext uri="{FF2B5EF4-FFF2-40B4-BE49-F238E27FC236}">
                <a16:creationId xmlns:a16="http://schemas.microsoft.com/office/drawing/2014/main" id="{761B449E-2253-40B7-8A52-79449CBADF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76F559-A6D6-49C8-9530-01FCE7A2CFD8}" type="slidenum">
              <a:rPr lang="en-CA" smtClean="0"/>
              <a:t>33</a:t>
            </a:fld>
            <a:endParaRPr lang="en-CA" dirty="0"/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AB192AFA-AC71-42E3-A4FF-593936735C65}"/>
              </a:ext>
            </a:extLst>
          </p:cNvPr>
          <p:cNvSpPr txBox="1"/>
          <p:nvPr/>
        </p:nvSpPr>
        <p:spPr>
          <a:xfrm>
            <a:off x="295817" y="525786"/>
            <a:ext cx="699906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SHOULD YOU SAVE IN A TFSA?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A4E238B0-D863-4C90-8264-D58637D00237}"/>
              </a:ext>
            </a:extLst>
          </p:cNvPr>
          <p:cNvSpPr/>
          <p:nvPr/>
        </p:nvSpPr>
        <p:spPr>
          <a:xfrm>
            <a:off x="276008" y="1110561"/>
            <a:ext cx="6999062" cy="4934639"/>
          </a:xfrm>
          <a:prstGeom prst="rect">
            <a:avLst/>
          </a:prstGeom>
          <a:noFill/>
          <a:ln w="9525" cap="flat" cmpd="sng" algn="ctr">
            <a:noFill/>
            <a:prstDash val="solid"/>
          </a:ln>
          <a:effectLst>
            <a:outerShdw sx="0" sy="0" rotWithShape="0">
              <a:scrgbClr r="0" g="0" b="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lumMod val="9500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/>
                </a:solidFill>
                <a:prstDash val="solid"/>
              </a14:hiddenLine>
            </a:ext>
            <a:ext uri="{53640926-AAD7-44D8-BBD7-CCE9431645EC}">
              <a14:shadowObscured xmlns:a14="http://schemas.microsoft.com/office/drawing/2010/main"/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0000" bIns="90000" rtlCol="0" anchor="ctr" anchorCtr="0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Gulim" pitchFamily="34" charset="-127"/>
                <a:cs typeface="Arial" panose="020B0604020202020204" pitchFamily="34" charset="0"/>
              </a:rPr>
              <a:t>Tax Free Savings Accounts (TFSAs) are always a good way for low-income people to save</a:t>
            </a:r>
          </a:p>
          <a:p>
            <a:endParaRPr lang="en-US" sz="20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Gulim" pitchFamily="34" charset="-127"/>
              <a:cs typeface="Arial" panose="020B0604020202020204" pitchFamily="34" charset="0"/>
            </a:endParaRPr>
          </a:p>
          <a:p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Gulim" pitchFamily="34" charset="-127"/>
                <a:cs typeface="Arial" panose="020B0604020202020204" pitchFamily="34" charset="0"/>
              </a:rPr>
              <a:t>The interest you earn can’t be taxed</a:t>
            </a:r>
          </a:p>
          <a:p>
            <a:endParaRPr lang="en-US" sz="20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Gulim" pitchFamily="34" charset="-127"/>
              <a:cs typeface="Arial" panose="020B0604020202020204" pitchFamily="34" charset="0"/>
            </a:endParaRPr>
          </a:p>
          <a:p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Gulim" pitchFamily="34" charset="-127"/>
                <a:cs typeface="Arial" panose="020B0604020202020204" pitchFamily="34" charset="0"/>
              </a:rPr>
              <a:t>You don’t have to take it out until you want to</a:t>
            </a:r>
          </a:p>
          <a:p>
            <a:endParaRPr lang="en-US" sz="20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Gulim" pitchFamily="34" charset="-127"/>
              <a:cs typeface="Arial" panose="020B0604020202020204" pitchFamily="34" charset="0"/>
            </a:endParaRPr>
          </a:p>
          <a:p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Gulim" pitchFamily="34" charset="-127"/>
                <a:cs typeface="Arial" panose="020B0604020202020204" pitchFamily="34" charset="0"/>
              </a:rPr>
              <a:t>Money in a TFSA can’t be clawed back</a:t>
            </a:r>
            <a:endParaRPr lang="en-AU" sz="20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Gulim" pitchFamily="34" charset="-127"/>
              <a:cs typeface="Arial" panose="020B0604020202020204" pitchFamily="34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2F0C78DD-CEA7-4BFC-BC9B-6C66449F0059}"/>
              </a:ext>
            </a:extLst>
          </p:cNvPr>
          <p:cNvSpPr/>
          <p:nvPr/>
        </p:nvSpPr>
        <p:spPr>
          <a:xfrm>
            <a:off x="10475995" y="6642556"/>
            <a:ext cx="1755609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800" dirty="0">
                <a:solidFill>
                  <a:schemeClr val="bg1">
                    <a:lumMod val="75000"/>
                  </a:schemeClr>
                </a:solidFill>
              </a:rPr>
              <a:t>Photo by </a:t>
            </a:r>
            <a:r>
              <a:rPr lang="en-US" sz="800" dirty="0">
                <a:solidFill>
                  <a:schemeClr val="bg1">
                    <a:lumMod val="75000"/>
                  </a:schemeClr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Artem </a:t>
            </a:r>
            <a:r>
              <a:rPr lang="en-US" sz="800" dirty="0" err="1">
                <a:solidFill>
                  <a:schemeClr val="bg1">
                    <a:lumMod val="75000"/>
                  </a:schemeClr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Beliaikin</a:t>
            </a:r>
            <a:r>
              <a:rPr lang="en-US" sz="800" dirty="0">
                <a:solidFill>
                  <a:schemeClr val="bg1">
                    <a:lumMod val="75000"/>
                  </a:schemeClr>
                </a:solidFill>
              </a:rPr>
              <a:t> on </a:t>
            </a:r>
            <a:r>
              <a:rPr lang="en-US" sz="800" dirty="0" err="1">
                <a:solidFill>
                  <a:schemeClr val="bg1">
                    <a:lumMod val="75000"/>
                  </a:schemeClr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Unsplash</a:t>
            </a:r>
            <a:endParaRPr lang="en-US" sz="800" dirty="0">
              <a:solidFill>
                <a:schemeClr val="bg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802830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A1F45B72-7EBE-4B62-AC12-18095179D97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94307" y="0"/>
            <a:ext cx="4397693" cy="6858000"/>
          </a:xfrm>
          <a:prstGeom prst="rect">
            <a:avLst/>
          </a:prstGeom>
        </p:spPr>
      </p:pic>
      <p:sp>
        <p:nvSpPr>
          <p:cNvPr id="38" name="Footer Placeholder 37">
            <a:extLst>
              <a:ext uri="{FF2B5EF4-FFF2-40B4-BE49-F238E27FC236}">
                <a16:creationId xmlns:a16="http://schemas.microsoft.com/office/drawing/2014/main" id="{C26CF771-0BE2-4310-A220-8E758308CB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 dirty="0"/>
              <a:t>Retiring on a Low Income</a:t>
            </a:r>
          </a:p>
        </p:txBody>
      </p:sp>
      <p:sp>
        <p:nvSpPr>
          <p:cNvPr id="39" name="Slide Number Placeholder 38">
            <a:extLst>
              <a:ext uri="{FF2B5EF4-FFF2-40B4-BE49-F238E27FC236}">
                <a16:creationId xmlns:a16="http://schemas.microsoft.com/office/drawing/2014/main" id="{761B449E-2253-40B7-8A52-79449CBADF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76F559-A6D6-49C8-9530-01FCE7A2CFD8}" type="slidenum">
              <a:rPr lang="en-CA" smtClean="0"/>
              <a:t>34</a:t>
            </a:fld>
            <a:endParaRPr lang="en-CA" dirty="0"/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AB192AFA-AC71-42E3-A4FF-593936735C65}"/>
              </a:ext>
            </a:extLst>
          </p:cNvPr>
          <p:cNvSpPr txBox="1"/>
          <p:nvPr/>
        </p:nvSpPr>
        <p:spPr>
          <a:xfrm>
            <a:off x="295817" y="525786"/>
            <a:ext cx="6999062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SHOULD YOU SAVE IN A TFSA?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You can prevent the RRIF bear hug …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A4E238B0-D863-4C90-8264-D58637D00237}"/>
              </a:ext>
            </a:extLst>
          </p:cNvPr>
          <p:cNvSpPr/>
          <p:nvPr/>
        </p:nvSpPr>
        <p:spPr>
          <a:xfrm>
            <a:off x="276008" y="1356783"/>
            <a:ext cx="6999062" cy="4688417"/>
          </a:xfrm>
          <a:prstGeom prst="rect">
            <a:avLst/>
          </a:prstGeom>
          <a:noFill/>
          <a:ln w="9525" cap="flat" cmpd="sng" algn="ctr">
            <a:noFill/>
            <a:prstDash val="solid"/>
          </a:ln>
          <a:effectLst>
            <a:outerShdw sx="0" sy="0" rotWithShape="0">
              <a:scrgbClr r="0" g="0" b="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lumMod val="9500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/>
                </a:solidFill>
                <a:prstDash val="solid"/>
              </a14:hiddenLine>
            </a:ext>
            <a:ext uri="{53640926-AAD7-44D8-BBD7-CCE9431645EC}">
              <a14:shadowObscured xmlns:a14="http://schemas.microsoft.com/office/drawing/2010/main"/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0000" bIns="90000" rtlCol="0" anchor="ctr" anchorCtr="0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>
                <a:solidFill>
                  <a:srgbClr val="0078FF"/>
                </a:solidFill>
                <a:latin typeface="Arial" panose="020B0604020202020204" pitchFamily="34" charset="0"/>
                <a:ea typeface="Gulim" pitchFamily="34" charset="-127"/>
                <a:cs typeface="Arial" panose="020B0604020202020204" pitchFamily="34" charset="0"/>
              </a:rPr>
              <a:t>Question: </a:t>
            </a: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Gulim" pitchFamily="34" charset="-127"/>
                <a:cs typeface="Arial" panose="020B0604020202020204" pitchFamily="34" charset="0"/>
              </a:rPr>
              <a:t>When you turn 71, what happens to a TFSA?</a:t>
            </a:r>
          </a:p>
          <a:p>
            <a:endParaRPr lang="en-US" sz="2000" dirty="0">
              <a:solidFill>
                <a:srgbClr val="0078FF"/>
              </a:solidFill>
              <a:latin typeface="Arial" panose="020B0604020202020204" pitchFamily="34" charset="0"/>
              <a:ea typeface="Gulim" pitchFamily="34" charset="-127"/>
              <a:cs typeface="Arial" panose="020B0604020202020204" pitchFamily="34" charset="0"/>
            </a:endParaRPr>
          </a:p>
          <a:p>
            <a:r>
              <a:rPr lang="en-US" sz="2000" dirty="0">
                <a:solidFill>
                  <a:srgbClr val="0078FF"/>
                </a:solidFill>
                <a:latin typeface="Arial" panose="020B0604020202020204" pitchFamily="34" charset="0"/>
                <a:ea typeface="Gulim" pitchFamily="34" charset="-127"/>
                <a:cs typeface="Arial" panose="020B0604020202020204" pitchFamily="34" charset="0"/>
              </a:rPr>
              <a:t>Answer: </a:t>
            </a: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Gulim" pitchFamily="34" charset="-127"/>
                <a:cs typeface="Arial" panose="020B0604020202020204" pitchFamily="34" charset="0"/>
              </a:rPr>
              <a:t>Nothing! You take it out when you want – everything tax free</a:t>
            </a:r>
          </a:p>
          <a:p>
            <a:endParaRPr lang="en-US" sz="20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Gulim" pitchFamily="34" charset="-127"/>
              <a:cs typeface="Arial" panose="020B0604020202020204" pitchFamily="34" charset="0"/>
            </a:endParaRPr>
          </a:p>
          <a:p>
            <a:endParaRPr lang="en-US" sz="20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Gulim" pitchFamily="34" charset="-127"/>
              <a:cs typeface="Arial" panose="020B0604020202020204" pitchFamily="34" charset="0"/>
            </a:endParaRPr>
          </a:p>
          <a:p>
            <a:r>
              <a:rPr lang="en-US" sz="2000" dirty="0">
                <a:solidFill>
                  <a:srgbClr val="0078FF"/>
                </a:solidFill>
                <a:latin typeface="Arial" panose="020B0604020202020204" pitchFamily="34" charset="0"/>
                <a:ea typeface="Gulim" pitchFamily="34" charset="-127"/>
                <a:cs typeface="Arial" panose="020B0604020202020204" pitchFamily="34" charset="0"/>
              </a:rPr>
              <a:t>Question: </a:t>
            </a: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Gulim" pitchFamily="34" charset="-127"/>
                <a:cs typeface="Arial" panose="020B0604020202020204" pitchFamily="34" charset="0"/>
              </a:rPr>
              <a:t>When you turn 71, what happens to an RRSP?</a:t>
            </a:r>
          </a:p>
          <a:p>
            <a:endParaRPr lang="en-US" sz="2000" dirty="0">
              <a:solidFill>
                <a:srgbClr val="0078FF"/>
              </a:solidFill>
              <a:latin typeface="Arial" panose="020B0604020202020204" pitchFamily="34" charset="0"/>
              <a:ea typeface="Gulim" pitchFamily="34" charset="-127"/>
              <a:cs typeface="Arial" panose="020B0604020202020204" pitchFamily="34" charset="0"/>
            </a:endParaRPr>
          </a:p>
          <a:p>
            <a:r>
              <a:rPr lang="en-US" sz="2000" dirty="0">
                <a:solidFill>
                  <a:srgbClr val="0078FF"/>
                </a:solidFill>
                <a:latin typeface="Arial" panose="020B0604020202020204" pitchFamily="34" charset="0"/>
                <a:ea typeface="Gulim" pitchFamily="34" charset="-127"/>
                <a:cs typeface="Arial" panose="020B0604020202020204" pitchFamily="34" charset="0"/>
              </a:rPr>
              <a:t>Answer: </a:t>
            </a: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Gulim" pitchFamily="34" charset="-127"/>
                <a:cs typeface="Arial" panose="020B0604020202020204" pitchFamily="34" charset="0"/>
              </a:rPr>
              <a:t>Your RRSP turns into a RRIF and you go into the RRIF ‘bear-hug’ where you must take out an increasing % per year from 5.28% </a:t>
            </a:r>
            <a:r>
              <a:rPr lang="en-US" sz="20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Gulim" pitchFamily="34" charset="-127"/>
                <a:cs typeface="Arial" panose="020B0604020202020204" pitchFamily="34" charset="0"/>
              </a:rPr>
              <a:t>to 20%. </a:t>
            </a: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Gulim" pitchFamily="34" charset="-127"/>
                <a:cs typeface="Arial" panose="020B0604020202020204" pitchFamily="34" charset="0"/>
              </a:rPr>
              <a:t>All of it is taxable!</a:t>
            </a:r>
            <a:endParaRPr lang="en-AU" sz="20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Gulim" pitchFamily="34" charset="-127"/>
              <a:cs typeface="Arial" panose="020B0604020202020204" pitchFamily="34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9C5F728-DF9A-488A-8DDF-6E69CE6371A8}"/>
              </a:ext>
            </a:extLst>
          </p:cNvPr>
          <p:cNvSpPr/>
          <p:nvPr/>
        </p:nvSpPr>
        <p:spPr>
          <a:xfrm>
            <a:off x="10475995" y="6642556"/>
            <a:ext cx="1755609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800" dirty="0">
                <a:solidFill>
                  <a:schemeClr val="bg1">
                    <a:lumMod val="75000"/>
                  </a:schemeClr>
                </a:solidFill>
              </a:rPr>
              <a:t>Photo by </a:t>
            </a:r>
            <a:r>
              <a:rPr lang="en-US" sz="800" dirty="0">
                <a:solidFill>
                  <a:schemeClr val="bg1">
                    <a:lumMod val="75000"/>
                  </a:schemeClr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Artem </a:t>
            </a:r>
            <a:r>
              <a:rPr lang="en-US" sz="800" dirty="0" err="1">
                <a:solidFill>
                  <a:schemeClr val="bg1">
                    <a:lumMod val="75000"/>
                  </a:schemeClr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Beliaikin</a:t>
            </a:r>
            <a:r>
              <a:rPr lang="en-US" sz="800" dirty="0">
                <a:solidFill>
                  <a:schemeClr val="bg1">
                    <a:lumMod val="75000"/>
                  </a:schemeClr>
                </a:solidFill>
              </a:rPr>
              <a:t> on </a:t>
            </a:r>
            <a:r>
              <a:rPr lang="en-US" sz="800" dirty="0" err="1">
                <a:solidFill>
                  <a:schemeClr val="bg1">
                    <a:lumMod val="75000"/>
                  </a:schemeClr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Unsplash</a:t>
            </a:r>
            <a:endParaRPr lang="en-US" sz="800" dirty="0">
              <a:solidFill>
                <a:schemeClr val="bg1">
                  <a:lumMod val="75000"/>
                </a:schemeClr>
              </a:solidFill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35141" y="2182209"/>
            <a:ext cx="2318658" cy="28839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8228884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Footer Placeholder 37">
            <a:extLst>
              <a:ext uri="{FF2B5EF4-FFF2-40B4-BE49-F238E27FC236}">
                <a16:creationId xmlns:a16="http://schemas.microsoft.com/office/drawing/2014/main" id="{C26CF771-0BE2-4310-A220-8E758308CB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 dirty="0"/>
              <a:t>Retiring on a Low Income</a:t>
            </a:r>
          </a:p>
        </p:txBody>
      </p:sp>
      <p:sp>
        <p:nvSpPr>
          <p:cNvPr id="39" name="Slide Number Placeholder 38">
            <a:extLst>
              <a:ext uri="{FF2B5EF4-FFF2-40B4-BE49-F238E27FC236}">
                <a16:creationId xmlns:a16="http://schemas.microsoft.com/office/drawing/2014/main" id="{761B449E-2253-40B7-8A52-79449CBADF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76F559-A6D6-49C8-9530-01FCE7A2CFD8}" type="slidenum">
              <a:rPr lang="en-CA" smtClean="0"/>
              <a:t>35</a:t>
            </a:fld>
            <a:endParaRPr lang="en-CA" dirty="0"/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AB192AFA-AC71-42E3-A4FF-593936735C65}"/>
              </a:ext>
            </a:extLst>
          </p:cNvPr>
          <p:cNvSpPr txBox="1"/>
          <p:nvPr/>
        </p:nvSpPr>
        <p:spPr>
          <a:xfrm>
            <a:off x="295817" y="96361"/>
            <a:ext cx="6999062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MANDATORY RRIF WITHDRAWLS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Starting at age 71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F4AA1D8A-F566-4245-B1A2-9CEEE6D585A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71126" y="710214"/>
            <a:ext cx="4849747" cy="562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9942622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AC5A2A-6E73-4A0B-9C14-08192678A8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>
                <a:solidFill>
                  <a:srgbClr val="C00000"/>
                </a:solidFill>
              </a:rPr>
              <a:t>Thank You! 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24EB4F5-5696-4004-BBC5-D66DF779DE5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dirty="0">
                <a:solidFill>
                  <a:srgbClr val="002060"/>
                </a:solidFill>
              </a:rPr>
              <a:t>Questions</a:t>
            </a:r>
          </a:p>
        </p:txBody>
      </p:sp>
    </p:spTree>
    <p:extLst>
      <p:ext uri="{BB962C8B-B14F-4D97-AF65-F5344CB8AC3E}">
        <p14:creationId xmlns:p14="http://schemas.microsoft.com/office/powerpoint/2010/main" val="175802296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Footer Placeholder 37">
            <a:extLst>
              <a:ext uri="{FF2B5EF4-FFF2-40B4-BE49-F238E27FC236}">
                <a16:creationId xmlns:a16="http://schemas.microsoft.com/office/drawing/2014/main" id="{C26CF771-0BE2-4310-A220-8E758308CB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 dirty="0"/>
              <a:t>Retiring on a Low Income</a:t>
            </a:r>
          </a:p>
        </p:txBody>
      </p:sp>
      <p:sp>
        <p:nvSpPr>
          <p:cNvPr id="39" name="Slide Number Placeholder 38">
            <a:extLst>
              <a:ext uri="{FF2B5EF4-FFF2-40B4-BE49-F238E27FC236}">
                <a16:creationId xmlns:a16="http://schemas.microsoft.com/office/drawing/2014/main" id="{761B449E-2253-40B7-8A52-79449CBADF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76F559-A6D6-49C8-9530-01FCE7A2CFD8}" type="slidenum">
              <a:rPr lang="en-CA" smtClean="0"/>
              <a:t>4</a:t>
            </a:fld>
            <a:endParaRPr lang="en-CA" dirty="0"/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AB192AFA-AC71-42E3-A4FF-593936735C65}"/>
              </a:ext>
            </a:extLst>
          </p:cNvPr>
          <p:cNvSpPr txBox="1"/>
          <p:nvPr/>
        </p:nvSpPr>
        <p:spPr>
          <a:xfrm>
            <a:off x="295817" y="525786"/>
            <a:ext cx="1164925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WILL THE GOVERNMENT TELL YOU ABOUT EVERYTHING YOU ARE ENTITLED TO? DON’T COUNT ON IT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0D86EDD-69B4-49ED-AB73-DA2EF31E4422}"/>
              </a:ext>
            </a:extLst>
          </p:cNvPr>
          <p:cNvSpPr/>
          <p:nvPr/>
        </p:nvSpPr>
        <p:spPr>
          <a:xfrm>
            <a:off x="1998453" y="1794076"/>
            <a:ext cx="9137549" cy="4538138"/>
          </a:xfrm>
          <a:prstGeom prst="rect">
            <a:avLst/>
          </a:prstGeom>
          <a:noFill/>
          <a:ln w="9525" cap="flat" cmpd="sng" algn="ctr">
            <a:noFill/>
            <a:prstDash val="solid"/>
          </a:ln>
          <a:effectLst>
            <a:outerShdw sx="0" sy="0" rotWithShape="0">
              <a:scrgbClr r="0" g="0" b="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lumMod val="9500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/>
                </a:solidFill>
                <a:prstDash val="solid"/>
              </a14:hiddenLine>
            </a:ext>
            <a:ext uri="{53640926-AAD7-44D8-BBD7-CCE9431645EC}">
              <a14:shadowObscured xmlns:a14="http://schemas.microsoft.com/office/drawing/2010/main"/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0000" bIns="90000" rtlCol="0" anchor="ctr" anchorCtr="0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Gulim" pitchFamily="34" charset="-127"/>
                <a:cs typeface="Arial" panose="020B0604020202020204" pitchFamily="34" charset="0"/>
              </a:rPr>
              <a:t>CPP and OAS: get application forms from Service Canada</a:t>
            </a:r>
          </a:p>
          <a:p>
            <a:endParaRPr lang="en-US" sz="20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Gulim" pitchFamily="34" charset="-127"/>
              <a:cs typeface="Arial" panose="020B0604020202020204" pitchFamily="34" charset="0"/>
            </a:endParaRPr>
          </a:p>
          <a:p>
            <a:endParaRPr lang="en-US" sz="20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Gulim" pitchFamily="34" charset="-127"/>
              <a:cs typeface="Arial" panose="020B0604020202020204" pitchFamily="34" charset="0"/>
            </a:endParaRPr>
          </a:p>
          <a:p>
            <a:r>
              <a:rPr lang="en-US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Gulim" pitchFamily="34" charset="-127"/>
                <a:cs typeface="Arial" panose="020B0604020202020204" pitchFamily="34" charset="0"/>
              </a:rPr>
              <a:t>Don’t</a:t>
            </a: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Gulim" pitchFamily="34" charset="-127"/>
                <a:cs typeface="Arial" panose="020B0604020202020204" pitchFamily="34" charset="0"/>
              </a:rPr>
              <a:t> Tick the box for GIS on the OAS form</a:t>
            </a:r>
          </a:p>
          <a:p>
            <a:endParaRPr lang="en-US" sz="20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Gulim" pitchFamily="34" charset="-127"/>
              <a:cs typeface="Arial" panose="020B0604020202020204" pitchFamily="34" charset="0"/>
            </a:endParaRPr>
          </a:p>
          <a:p>
            <a:endParaRPr lang="en-US" sz="20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Gulim" pitchFamily="34" charset="-127"/>
              <a:cs typeface="Arial" panose="020B0604020202020204" pitchFamily="34" charset="0"/>
            </a:endParaRPr>
          </a:p>
          <a:p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Gulim" pitchFamily="34" charset="-127"/>
                <a:cs typeface="Arial" panose="020B0604020202020204" pitchFamily="34" charset="0"/>
              </a:rPr>
              <a:t>They will tell you if you qualify for GAINS</a:t>
            </a:r>
          </a:p>
          <a:p>
            <a:endParaRPr lang="en-US" sz="20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Gulim" pitchFamily="34" charset="-127"/>
              <a:cs typeface="Arial" panose="020B0604020202020204" pitchFamily="34" charset="0"/>
            </a:endParaRPr>
          </a:p>
          <a:p>
            <a:endParaRPr lang="en-US" sz="20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Gulim" pitchFamily="34" charset="-127"/>
              <a:cs typeface="Arial" panose="020B0604020202020204" pitchFamily="34" charset="0"/>
            </a:endParaRPr>
          </a:p>
          <a:p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Gulim" pitchFamily="34" charset="-127"/>
                <a:cs typeface="Arial" panose="020B0604020202020204" pitchFamily="34" charset="0"/>
              </a:rPr>
              <a:t>File your tax returns to make sure you get other credits and benefits </a:t>
            </a:r>
            <a:r>
              <a:rPr lang="en-US" sz="2000" dirty="0">
                <a:solidFill>
                  <a:srgbClr val="44D62C"/>
                </a:solidFill>
                <a:latin typeface="Arial" panose="020B0604020202020204" pitchFamily="34" charset="0"/>
                <a:ea typeface="Gulim" pitchFamily="34" charset="-127"/>
                <a:cs typeface="Arial" panose="020B0604020202020204" pitchFamily="34" charset="0"/>
              </a:rPr>
              <a:t>...and your GIS will be renewed automatically each July</a:t>
            </a: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Gulim" pitchFamily="34" charset="-127"/>
                <a:cs typeface="Arial" panose="020B0604020202020204" pitchFamily="34" charset="0"/>
              </a:rPr>
              <a:t>!</a:t>
            </a:r>
            <a:endParaRPr lang="en-AU" sz="20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Gulim" pitchFamily="34" charset="-127"/>
              <a:cs typeface="Arial" panose="020B0604020202020204" pitchFamily="34" charset="0"/>
            </a:endParaRPr>
          </a:p>
        </p:txBody>
      </p:sp>
      <p:pic>
        <p:nvPicPr>
          <p:cNvPr id="4" name="Graphic 3" descr="Document">
            <a:extLst>
              <a:ext uri="{FF2B5EF4-FFF2-40B4-BE49-F238E27FC236}">
                <a16:creationId xmlns:a16="http://schemas.microsoft.com/office/drawing/2014/main" id="{2908F6E4-00E3-4F03-BE81-068878767FF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40489" y="2131197"/>
            <a:ext cx="801528" cy="801528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4E93B046-A265-4409-BA74-DC358F0A605A}"/>
              </a:ext>
            </a:extLst>
          </p:cNvPr>
          <p:cNvSpPr/>
          <p:nvPr/>
        </p:nvSpPr>
        <p:spPr>
          <a:xfrm>
            <a:off x="1358802" y="3240086"/>
            <a:ext cx="363317" cy="377828"/>
          </a:xfrm>
          <a:prstGeom prst="rect">
            <a:avLst/>
          </a:prstGeom>
          <a:noFill/>
          <a:ln w="38100">
            <a:solidFill>
              <a:srgbClr val="44D62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pic>
        <p:nvPicPr>
          <p:cNvPr id="8" name="Graphic 7" descr="Envelope">
            <a:extLst>
              <a:ext uri="{FF2B5EF4-FFF2-40B4-BE49-F238E27FC236}">
                <a16:creationId xmlns:a16="http://schemas.microsoft.com/office/drawing/2014/main" id="{94FA0E59-5808-4657-B14F-8E6DE54481C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118777" y="3985448"/>
            <a:ext cx="879676" cy="879676"/>
          </a:xfrm>
          <a:prstGeom prst="rect">
            <a:avLst/>
          </a:prstGeom>
        </p:spPr>
      </p:pic>
      <p:pic>
        <p:nvPicPr>
          <p:cNvPr id="10" name="Graphic 9" descr="Open folder">
            <a:extLst>
              <a:ext uri="{FF2B5EF4-FFF2-40B4-BE49-F238E27FC236}">
                <a16:creationId xmlns:a16="http://schemas.microsoft.com/office/drawing/2014/main" id="{68E8B0E3-C9DE-4077-9059-59C1D0B18A3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084053" y="4951931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022180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B0B1FB38-8B7B-42C5-BB18-0CBE3BCBFBFD}"/>
              </a:ext>
            </a:extLst>
          </p:cNvPr>
          <p:cNvSpPr/>
          <p:nvPr/>
        </p:nvSpPr>
        <p:spPr>
          <a:xfrm>
            <a:off x="4585174" y="701336"/>
            <a:ext cx="6631466" cy="5166804"/>
          </a:xfrm>
          <a:prstGeom prst="rect">
            <a:avLst/>
          </a:prstGeom>
          <a:noFill/>
          <a:ln w="9525" cap="flat" cmpd="sng" algn="ctr">
            <a:noFill/>
            <a:prstDash val="solid"/>
          </a:ln>
          <a:effectLst>
            <a:outerShdw sx="0" sy="0" rotWithShape="0">
              <a:scrgbClr r="0" g="0" b="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lumMod val="9500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/>
                </a:solidFill>
                <a:prstDash val="solid"/>
              </a14:hiddenLine>
            </a:ext>
            <a:ext uri="{53640926-AAD7-44D8-BBD7-CCE9431645EC}">
              <a14:shadowObscured xmlns:a14="http://schemas.microsoft.com/office/drawing/2010/main"/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0000" bIns="90000" rtlCol="0" anchor="ctr" anchorCtr="0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Gulim" pitchFamily="34" charset="-127"/>
                <a:cs typeface="Arial" panose="020B0604020202020204" pitchFamily="34" charset="0"/>
              </a:rPr>
              <a:t>Will the government tell you about everything you are entitled to?</a:t>
            </a:r>
          </a:p>
          <a:p>
            <a:endParaRPr lang="en-US" sz="20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ea typeface="Gulim" pitchFamily="34" charset="-127"/>
              <a:cs typeface="Arial" panose="020B0604020202020204" pitchFamily="34" charset="0"/>
            </a:endParaRPr>
          </a:p>
          <a:p>
            <a:r>
              <a:rPr lang="en-US" sz="2000" dirty="0">
                <a:solidFill>
                  <a:srgbClr val="0078FF"/>
                </a:solidFill>
                <a:latin typeface="Arial" panose="020B0604020202020204" pitchFamily="34" charset="0"/>
                <a:ea typeface="Gulim" pitchFamily="34" charset="-127"/>
                <a:cs typeface="Arial" panose="020B0604020202020204" pitchFamily="34" charset="0"/>
              </a:rPr>
              <a:t>Should everyone apply for OAS?</a:t>
            </a:r>
          </a:p>
          <a:p>
            <a:endParaRPr lang="en-US" sz="20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Gulim" pitchFamily="34" charset="-127"/>
              <a:cs typeface="Arial" panose="020B0604020202020204" pitchFamily="34" charset="0"/>
            </a:endParaRPr>
          </a:p>
          <a:p>
            <a:r>
              <a:rPr lang="en-US" sz="20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Gulim" pitchFamily="34" charset="-127"/>
                <a:cs typeface="Arial" panose="020B0604020202020204" pitchFamily="34" charset="0"/>
              </a:rPr>
              <a:t>Should you work after 65?</a:t>
            </a:r>
          </a:p>
          <a:p>
            <a:endParaRPr lang="en-US" sz="20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Gulim" pitchFamily="34" charset="-127"/>
              <a:cs typeface="Arial" panose="020B0604020202020204" pitchFamily="34" charset="0"/>
            </a:endParaRPr>
          </a:p>
          <a:p>
            <a:r>
              <a:rPr lang="en-US" sz="20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Gulim" pitchFamily="34" charset="-127"/>
                <a:cs typeface="Arial" panose="020B0604020202020204" pitchFamily="34" charset="0"/>
              </a:rPr>
              <a:t>Should you take early CPP?</a:t>
            </a:r>
          </a:p>
          <a:p>
            <a:endParaRPr lang="en-US" sz="20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Gulim" pitchFamily="34" charset="-127"/>
              <a:cs typeface="Arial" panose="020B0604020202020204" pitchFamily="34" charset="0"/>
            </a:endParaRPr>
          </a:p>
          <a:p>
            <a:r>
              <a:rPr lang="en-US" sz="20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Gulim" pitchFamily="34" charset="-127"/>
                <a:cs typeface="Arial" panose="020B0604020202020204" pitchFamily="34" charset="0"/>
              </a:rPr>
              <a:t>Should you buy RRSPs?</a:t>
            </a:r>
          </a:p>
          <a:p>
            <a:endParaRPr lang="en-US" sz="20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Gulim" pitchFamily="34" charset="-127"/>
              <a:cs typeface="Arial" panose="020B0604020202020204" pitchFamily="34" charset="0"/>
            </a:endParaRPr>
          </a:p>
          <a:p>
            <a:r>
              <a:rPr lang="en-US" sz="20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Gulim" pitchFamily="34" charset="-127"/>
                <a:cs typeface="Arial" panose="020B0604020202020204" pitchFamily="34" charset="0"/>
              </a:rPr>
              <a:t>Should you save in a TFSA?</a:t>
            </a:r>
          </a:p>
          <a:p>
            <a:endParaRPr lang="en-US" sz="20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Gulim" pitchFamily="34" charset="-127"/>
              <a:cs typeface="Arial" panose="020B0604020202020204" pitchFamily="34" charset="0"/>
            </a:endParaRPr>
          </a:p>
          <a:p>
            <a:r>
              <a:rPr lang="en-US" sz="20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Gulim" pitchFamily="34" charset="-127"/>
                <a:cs typeface="Arial" panose="020B0604020202020204" pitchFamily="34" charset="0"/>
              </a:rPr>
              <a:t>Can you leave Canada and collect</a:t>
            </a:r>
            <a:r>
              <a:rPr lang="en-US" sz="2000" dirty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ea typeface="Gulim" pitchFamily="34" charset="-127"/>
                <a:cs typeface="Arial" panose="020B0604020202020204" pitchFamily="34" charset="0"/>
              </a:rPr>
              <a:t>?</a:t>
            </a:r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AE9AC974-F31A-463F-954F-76A1CB47A6B1}"/>
              </a:ext>
            </a:extLst>
          </p:cNvPr>
          <p:cNvSpPr/>
          <p:nvPr/>
        </p:nvSpPr>
        <p:spPr>
          <a:xfrm>
            <a:off x="0" y="0"/>
            <a:ext cx="3962914" cy="6858000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38" name="Footer Placeholder 37">
            <a:extLst>
              <a:ext uri="{FF2B5EF4-FFF2-40B4-BE49-F238E27FC236}">
                <a16:creationId xmlns:a16="http://schemas.microsoft.com/office/drawing/2014/main" id="{C26CF771-0BE2-4310-A220-8E758308CB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 dirty="0"/>
              <a:t>Retiring on a Low Income</a:t>
            </a:r>
          </a:p>
        </p:txBody>
      </p:sp>
      <p:sp>
        <p:nvSpPr>
          <p:cNvPr id="39" name="Slide Number Placeholder 38">
            <a:extLst>
              <a:ext uri="{FF2B5EF4-FFF2-40B4-BE49-F238E27FC236}">
                <a16:creationId xmlns:a16="http://schemas.microsoft.com/office/drawing/2014/main" id="{761B449E-2253-40B7-8A52-79449CBADF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76F559-A6D6-49C8-9530-01FCE7A2CFD8}" type="slidenum">
              <a:rPr lang="en-CA" smtClean="0"/>
              <a:t>5</a:t>
            </a:fld>
            <a:endParaRPr lang="en-CA" dirty="0"/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AB192AFA-AC71-42E3-A4FF-593936735C65}"/>
              </a:ext>
            </a:extLst>
          </p:cNvPr>
          <p:cNvSpPr txBox="1"/>
          <p:nvPr/>
        </p:nvSpPr>
        <p:spPr>
          <a:xfrm>
            <a:off x="295819" y="525786"/>
            <a:ext cx="343565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PROTECTING A LOW INCOME RETIREMENT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A600F56-4805-4998-81B7-247320278AC5}"/>
              </a:ext>
            </a:extLst>
          </p:cNvPr>
          <p:cNvSpPr txBox="1"/>
          <p:nvPr/>
        </p:nvSpPr>
        <p:spPr>
          <a:xfrm>
            <a:off x="295819" y="3259723"/>
            <a:ext cx="343565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 can you do to protect your money?</a:t>
            </a: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55F7908A-78B1-4B22-8F5C-E6BA41B154D4}"/>
              </a:ext>
            </a:extLst>
          </p:cNvPr>
          <p:cNvCxnSpPr/>
          <p:nvPr/>
        </p:nvCxnSpPr>
        <p:spPr>
          <a:xfrm>
            <a:off x="295819" y="3250198"/>
            <a:ext cx="3435658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7D8F7EB7-18E5-4D12-AE6A-B38CA9307340}"/>
              </a:ext>
            </a:extLst>
          </p:cNvPr>
          <p:cNvCxnSpPr/>
          <p:nvPr/>
        </p:nvCxnSpPr>
        <p:spPr>
          <a:xfrm>
            <a:off x="295819" y="3567500"/>
            <a:ext cx="3435658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3831964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4D68CCED-164F-4F30-BDE1-E7453127F8A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03670" y="0"/>
            <a:ext cx="4688330" cy="6858000"/>
          </a:xfrm>
          <a:prstGeom prst="rect">
            <a:avLst/>
          </a:prstGeom>
        </p:spPr>
      </p:pic>
      <p:sp>
        <p:nvSpPr>
          <p:cNvPr id="38" name="Footer Placeholder 37">
            <a:extLst>
              <a:ext uri="{FF2B5EF4-FFF2-40B4-BE49-F238E27FC236}">
                <a16:creationId xmlns:a16="http://schemas.microsoft.com/office/drawing/2014/main" id="{C26CF771-0BE2-4310-A220-8E758308CB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 dirty="0"/>
              <a:t>Retiring on a Low Income</a:t>
            </a:r>
          </a:p>
        </p:txBody>
      </p:sp>
      <p:sp>
        <p:nvSpPr>
          <p:cNvPr id="39" name="Slide Number Placeholder 38">
            <a:extLst>
              <a:ext uri="{FF2B5EF4-FFF2-40B4-BE49-F238E27FC236}">
                <a16:creationId xmlns:a16="http://schemas.microsoft.com/office/drawing/2014/main" id="{761B449E-2253-40B7-8A52-79449CBADF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76F559-A6D6-49C8-9530-01FCE7A2CFD8}" type="slidenum">
              <a:rPr lang="en-CA" smtClean="0"/>
              <a:t>6</a:t>
            </a:fld>
            <a:endParaRPr lang="en-CA" dirty="0"/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AB192AFA-AC71-42E3-A4FF-593936735C65}"/>
              </a:ext>
            </a:extLst>
          </p:cNvPr>
          <p:cNvSpPr txBox="1"/>
          <p:nvPr/>
        </p:nvSpPr>
        <p:spPr>
          <a:xfrm>
            <a:off x="295817" y="525786"/>
            <a:ext cx="596274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SHOULD EVERYONE APPLY FOR OAS?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5616CFBC-7DFA-46D6-BD27-65FF6A43347F}"/>
              </a:ext>
            </a:extLst>
          </p:cNvPr>
          <p:cNvSpPr/>
          <p:nvPr/>
        </p:nvSpPr>
        <p:spPr>
          <a:xfrm>
            <a:off x="7553152" y="6613753"/>
            <a:ext cx="1659429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800" dirty="0">
                <a:solidFill>
                  <a:schemeClr val="bg1">
                    <a:lumMod val="75000"/>
                  </a:schemeClr>
                </a:solidFill>
              </a:rPr>
              <a:t>Photo by </a:t>
            </a:r>
            <a:r>
              <a:rPr lang="en-US" sz="800" dirty="0">
                <a:solidFill>
                  <a:schemeClr val="bg1">
                    <a:lumMod val="75000"/>
                  </a:schemeClr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Ian Wetherill</a:t>
            </a:r>
            <a:r>
              <a:rPr lang="en-US" sz="800" dirty="0">
                <a:solidFill>
                  <a:schemeClr val="bg1">
                    <a:lumMod val="75000"/>
                  </a:schemeClr>
                </a:solidFill>
              </a:rPr>
              <a:t> on </a:t>
            </a:r>
            <a:r>
              <a:rPr lang="en-US" sz="800" dirty="0" err="1">
                <a:solidFill>
                  <a:schemeClr val="bg1">
                    <a:lumMod val="75000"/>
                  </a:schemeClr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Unsplash</a:t>
            </a:r>
            <a:endParaRPr lang="en-US" sz="800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A4E238B0-D863-4C90-8264-D58637D00237}"/>
              </a:ext>
            </a:extLst>
          </p:cNvPr>
          <p:cNvSpPr/>
          <p:nvPr/>
        </p:nvSpPr>
        <p:spPr>
          <a:xfrm>
            <a:off x="276008" y="1524000"/>
            <a:ext cx="6999062" cy="4521200"/>
          </a:xfrm>
          <a:prstGeom prst="rect">
            <a:avLst/>
          </a:prstGeom>
          <a:noFill/>
          <a:ln w="9525" cap="flat" cmpd="sng" algn="ctr">
            <a:noFill/>
            <a:prstDash val="solid"/>
          </a:ln>
          <a:effectLst>
            <a:outerShdw sx="0" sy="0" rotWithShape="0">
              <a:scrgbClr r="0" g="0" b="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lumMod val="9500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/>
                </a:solidFill>
                <a:prstDash val="solid"/>
              </a14:hiddenLine>
            </a:ext>
            <a:ext uri="{53640926-AAD7-44D8-BBD7-CCE9431645EC}">
              <a14:shadowObscured xmlns:a14="http://schemas.microsoft.com/office/drawing/2010/main"/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0000" bIns="90000" rtlCol="0" anchor="ctr" anchorCtr="0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>
                <a:solidFill>
                  <a:srgbClr val="0078FF"/>
                </a:solidFill>
                <a:latin typeface="Arial" panose="020B0604020202020204" pitchFamily="34" charset="0"/>
                <a:ea typeface="Gulim" pitchFamily="34" charset="-127"/>
                <a:cs typeface="Arial" panose="020B0604020202020204" pitchFamily="34" charset="0"/>
              </a:rPr>
              <a:t>Yes. </a:t>
            </a: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Gulim" pitchFamily="34" charset="-127"/>
                <a:cs typeface="Arial" panose="020B0604020202020204" pitchFamily="34" charset="0"/>
              </a:rPr>
              <a:t>Do it as soon as you approach age 65 if low income and eligible</a:t>
            </a:r>
          </a:p>
          <a:p>
            <a:endParaRPr lang="en-US" sz="20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Gulim" pitchFamily="34" charset="-127"/>
              <a:cs typeface="Arial" panose="020B0604020202020204" pitchFamily="34" charset="0"/>
            </a:endParaRPr>
          </a:p>
          <a:p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Gulim" pitchFamily="34" charset="-127"/>
                <a:cs typeface="Arial" panose="020B0604020202020204" pitchFamily="34" charset="0"/>
              </a:rPr>
              <a:t>Half are enrolled automatically &amp; will receive a letter to this effect</a:t>
            </a:r>
          </a:p>
          <a:p>
            <a:endParaRPr lang="en-US" sz="20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Gulim" pitchFamily="34" charset="-127"/>
              <a:cs typeface="Arial" panose="020B0604020202020204" pitchFamily="34" charset="0"/>
            </a:endParaRPr>
          </a:p>
          <a:p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Gulim" pitchFamily="34" charset="-127"/>
                <a:cs typeface="Arial" panose="020B0604020202020204" pitchFamily="34" charset="0"/>
              </a:rPr>
              <a:t>Only apply if you don’t receive the letter...</a:t>
            </a:r>
          </a:p>
          <a:p>
            <a:endParaRPr lang="en-US" sz="20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Gulim" pitchFamily="34" charset="-127"/>
              <a:cs typeface="Arial" panose="020B0604020202020204" pitchFamily="34" charset="0"/>
            </a:endParaRPr>
          </a:p>
          <a:p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Gulim" pitchFamily="34" charset="-127"/>
                <a:cs typeface="Arial" panose="020B0604020202020204" pitchFamily="34" charset="0"/>
              </a:rPr>
              <a:t>Even if you have not been in Canada long, you may get some OAS</a:t>
            </a:r>
          </a:p>
          <a:p>
            <a:endParaRPr lang="en-US" sz="20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Gulim" pitchFamily="34" charset="-127"/>
              <a:cs typeface="Arial" panose="020B0604020202020204" pitchFamily="34" charset="0"/>
            </a:endParaRPr>
          </a:p>
          <a:p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Gulim" pitchFamily="34" charset="-127"/>
                <a:cs typeface="Arial" panose="020B0604020202020204" pitchFamily="34" charset="0"/>
              </a:rPr>
              <a:t>If you qualify for OAS and you have a low income, you qualify for some GIS</a:t>
            </a:r>
            <a:endParaRPr lang="en-AU" sz="20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Gulim" pitchFamily="34" charset="-127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330962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B0B1FB38-8B7B-42C5-BB18-0CBE3BCBFBFD}"/>
              </a:ext>
            </a:extLst>
          </p:cNvPr>
          <p:cNvSpPr/>
          <p:nvPr/>
        </p:nvSpPr>
        <p:spPr>
          <a:xfrm>
            <a:off x="4585174" y="701336"/>
            <a:ext cx="6631466" cy="5166804"/>
          </a:xfrm>
          <a:prstGeom prst="rect">
            <a:avLst/>
          </a:prstGeom>
          <a:noFill/>
          <a:ln w="9525" cap="flat" cmpd="sng" algn="ctr">
            <a:noFill/>
            <a:prstDash val="solid"/>
          </a:ln>
          <a:effectLst>
            <a:outerShdw sx="0" sy="0" rotWithShape="0">
              <a:scrgbClr r="0" g="0" b="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lumMod val="9500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/>
                </a:solidFill>
                <a:prstDash val="solid"/>
              </a14:hiddenLine>
            </a:ext>
            <a:ext uri="{53640926-AAD7-44D8-BBD7-CCE9431645EC}">
              <a14:shadowObscured xmlns:a14="http://schemas.microsoft.com/office/drawing/2010/main"/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0000" bIns="90000" rtlCol="0" anchor="ctr" anchorCtr="0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Gulim" pitchFamily="34" charset="-127"/>
                <a:cs typeface="Arial" panose="020B0604020202020204" pitchFamily="34" charset="0"/>
              </a:rPr>
              <a:t>Will the government tell you about everything you are entitled to?</a:t>
            </a:r>
          </a:p>
          <a:p>
            <a:endParaRPr lang="en-US" sz="20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ea typeface="Gulim" pitchFamily="34" charset="-127"/>
              <a:cs typeface="Arial" panose="020B0604020202020204" pitchFamily="34" charset="0"/>
            </a:endParaRPr>
          </a:p>
          <a:p>
            <a:r>
              <a:rPr lang="en-US" sz="2000" dirty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ea typeface="Gulim" pitchFamily="34" charset="-127"/>
                <a:cs typeface="Arial" panose="020B0604020202020204" pitchFamily="34" charset="0"/>
              </a:rPr>
              <a:t>Should everyone apply for OAS?</a:t>
            </a:r>
          </a:p>
          <a:p>
            <a:endParaRPr lang="en-US" sz="20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Gulim" pitchFamily="34" charset="-127"/>
              <a:cs typeface="Arial" panose="020B0604020202020204" pitchFamily="34" charset="0"/>
            </a:endParaRPr>
          </a:p>
          <a:p>
            <a:r>
              <a:rPr lang="en-US" sz="2000" dirty="0">
                <a:solidFill>
                  <a:srgbClr val="0078FF"/>
                </a:solidFill>
                <a:latin typeface="Arial" panose="020B0604020202020204" pitchFamily="34" charset="0"/>
                <a:ea typeface="Gulim" pitchFamily="34" charset="-127"/>
                <a:cs typeface="Arial" panose="020B0604020202020204" pitchFamily="34" charset="0"/>
              </a:rPr>
              <a:t>Should you work after 65?</a:t>
            </a:r>
          </a:p>
          <a:p>
            <a:endParaRPr lang="en-US" sz="20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Gulim" pitchFamily="34" charset="-127"/>
              <a:cs typeface="Arial" panose="020B0604020202020204" pitchFamily="34" charset="0"/>
            </a:endParaRPr>
          </a:p>
          <a:p>
            <a:r>
              <a:rPr lang="en-US" sz="20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Gulim" pitchFamily="34" charset="-127"/>
                <a:cs typeface="Arial" panose="020B0604020202020204" pitchFamily="34" charset="0"/>
              </a:rPr>
              <a:t>Should you take early CPP?</a:t>
            </a:r>
          </a:p>
          <a:p>
            <a:endParaRPr lang="en-US" sz="20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Gulim" pitchFamily="34" charset="-127"/>
              <a:cs typeface="Arial" panose="020B0604020202020204" pitchFamily="34" charset="0"/>
            </a:endParaRPr>
          </a:p>
          <a:p>
            <a:r>
              <a:rPr lang="en-US" sz="20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Gulim" pitchFamily="34" charset="-127"/>
                <a:cs typeface="Arial" panose="020B0604020202020204" pitchFamily="34" charset="0"/>
              </a:rPr>
              <a:t>Should you buy RRSPs?</a:t>
            </a:r>
          </a:p>
          <a:p>
            <a:endParaRPr lang="en-US" sz="20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Gulim" pitchFamily="34" charset="-127"/>
              <a:cs typeface="Arial" panose="020B0604020202020204" pitchFamily="34" charset="0"/>
            </a:endParaRPr>
          </a:p>
          <a:p>
            <a:r>
              <a:rPr lang="en-US" sz="20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Gulim" pitchFamily="34" charset="-127"/>
                <a:cs typeface="Arial" panose="020B0604020202020204" pitchFamily="34" charset="0"/>
              </a:rPr>
              <a:t>Should you save in a TFSA?</a:t>
            </a:r>
          </a:p>
          <a:p>
            <a:endParaRPr lang="en-US" sz="20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Gulim" pitchFamily="34" charset="-127"/>
              <a:cs typeface="Arial" panose="020B0604020202020204" pitchFamily="34" charset="0"/>
            </a:endParaRPr>
          </a:p>
          <a:p>
            <a:r>
              <a:rPr lang="en-US" sz="20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Gulim" pitchFamily="34" charset="-127"/>
                <a:cs typeface="Arial" panose="020B0604020202020204" pitchFamily="34" charset="0"/>
              </a:rPr>
              <a:t>Can you leave Canada and collect</a:t>
            </a:r>
            <a:r>
              <a:rPr lang="en-US" sz="2000" dirty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ea typeface="Gulim" pitchFamily="34" charset="-127"/>
                <a:cs typeface="Arial" panose="020B0604020202020204" pitchFamily="34" charset="0"/>
              </a:rPr>
              <a:t>?</a:t>
            </a:r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AE9AC974-F31A-463F-954F-76A1CB47A6B1}"/>
              </a:ext>
            </a:extLst>
          </p:cNvPr>
          <p:cNvSpPr/>
          <p:nvPr/>
        </p:nvSpPr>
        <p:spPr>
          <a:xfrm>
            <a:off x="0" y="0"/>
            <a:ext cx="3962914" cy="6858000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38" name="Footer Placeholder 37">
            <a:extLst>
              <a:ext uri="{FF2B5EF4-FFF2-40B4-BE49-F238E27FC236}">
                <a16:creationId xmlns:a16="http://schemas.microsoft.com/office/drawing/2014/main" id="{C26CF771-0BE2-4310-A220-8E758308CB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 dirty="0"/>
              <a:t>Retiring on a Low Income</a:t>
            </a:r>
          </a:p>
        </p:txBody>
      </p:sp>
      <p:sp>
        <p:nvSpPr>
          <p:cNvPr id="39" name="Slide Number Placeholder 38">
            <a:extLst>
              <a:ext uri="{FF2B5EF4-FFF2-40B4-BE49-F238E27FC236}">
                <a16:creationId xmlns:a16="http://schemas.microsoft.com/office/drawing/2014/main" id="{761B449E-2253-40B7-8A52-79449CBADF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76F559-A6D6-49C8-9530-01FCE7A2CFD8}" type="slidenum">
              <a:rPr lang="en-CA" smtClean="0"/>
              <a:t>7</a:t>
            </a:fld>
            <a:endParaRPr lang="en-CA" dirty="0"/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AB192AFA-AC71-42E3-A4FF-593936735C65}"/>
              </a:ext>
            </a:extLst>
          </p:cNvPr>
          <p:cNvSpPr txBox="1"/>
          <p:nvPr/>
        </p:nvSpPr>
        <p:spPr>
          <a:xfrm>
            <a:off x="295819" y="525786"/>
            <a:ext cx="343565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PROTECTING A LOW INCOME RETIREMENT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A600F56-4805-4998-81B7-247320278AC5}"/>
              </a:ext>
            </a:extLst>
          </p:cNvPr>
          <p:cNvSpPr txBox="1"/>
          <p:nvPr/>
        </p:nvSpPr>
        <p:spPr>
          <a:xfrm>
            <a:off x="295819" y="3259723"/>
            <a:ext cx="343565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 can you do to protect your money?</a:t>
            </a: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55F7908A-78B1-4B22-8F5C-E6BA41B154D4}"/>
              </a:ext>
            </a:extLst>
          </p:cNvPr>
          <p:cNvCxnSpPr/>
          <p:nvPr/>
        </p:nvCxnSpPr>
        <p:spPr>
          <a:xfrm>
            <a:off x="295819" y="3250198"/>
            <a:ext cx="3435658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7D8F7EB7-18E5-4D12-AE6A-B38CA9307340}"/>
              </a:ext>
            </a:extLst>
          </p:cNvPr>
          <p:cNvCxnSpPr/>
          <p:nvPr/>
        </p:nvCxnSpPr>
        <p:spPr>
          <a:xfrm>
            <a:off x="295819" y="3567500"/>
            <a:ext cx="3435658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6481860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Footer Placeholder 37">
            <a:extLst>
              <a:ext uri="{FF2B5EF4-FFF2-40B4-BE49-F238E27FC236}">
                <a16:creationId xmlns:a16="http://schemas.microsoft.com/office/drawing/2014/main" id="{C26CF771-0BE2-4310-A220-8E758308CB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 dirty="0"/>
              <a:t>Retiring on a Low Income</a:t>
            </a:r>
          </a:p>
        </p:txBody>
      </p:sp>
      <p:sp>
        <p:nvSpPr>
          <p:cNvPr id="39" name="Slide Number Placeholder 38">
            <a:extLst>
              <a:ext uri="{FF2B5EF4-FFF2-40B4-BE49-F238E27FC236}">
                <a16:creationId xmlns:a16="http://schemas.microsoft.com/office/drawing/2014/main" id="{761B449E-2253-40B7-8A52-79449CBADF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76F559-A6D6-49C8-9530-01FCE7A2CFD8}" type="slidenum">
              <a:rPr lang="en-CA" smtClean="0"/>
              <a:t>8</a:t>
            </a:fld>
            <a:endParaRPr lang="en-CA" dirty="0"/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AB192AFA-AC71-42E3-A4FF-593936735C65}"/>
              </a:ext>
            </a:extLst>
          </p:cNvPr>
          <p:cNvSpPr txBox="1"/>
          <p:nvPr/>
        </p:nvSpPr>
        <p:spPr>
          <a:xfrm>
            <a:off x="295817" y="525786"/>
            <a:ext cx="1164925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SHOULD YOU WORK AFTER 65?</a:t>
            </a:r>
            <a:endParaRPr lang="en-US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8707F9E1-AF40-437E-A9D7-1C6C1B8146D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65814" y="1096860"/>
            <a:ext cx="8060372" cy="52353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470085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Footer Placeholder 37">
            <a:extLst>
              <a:ext uri="{FF2B5EF4-FFF2-40B4-BE49-F238E27FC236}">
                <a16:creationId xmlns:a16="http://schemas.microsoft.com/office/drawing/2014/main" id="{C26CF771-0BE2-4310-A220-8E758308CB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 dirty="0"/>
              <a:t>Retiring on a Low Income</a:t>
            </a:r>
          </a:p>
        </p:txBody>
      </p:sp>
      <p:sp>
        <p:nvSpPr>
          <p:cNvPr id="39" name="Slide Number Placeholder 38">
            <a:extLst>
              <a:ext uri="{FF2B5EF4-FFF2-40B4-BE49-F238E27FC236}">
                <a16:creationId xmlns:a16="http://schemas.microsoft.com/office/drawing/2014/main" id="{761B449E-2253-40B7-8A52-79449CBADF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76F559-A6D6-49C8-9530-01FCE7A2CFD8}" type="slidenum">
              <a:rPr lang="en-CA" smtClean="0"/>
              <a:t>9</a:t>
            </a:fld>
            <a:endParaRPr lang="en-CA" dirty="0"/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AB192AFA-AC71-42E3-A4FF-593936735C65}"/>
              </a:ext>
            </a:extLst>
          </p:cNvPr>
          <p:cNvSpPr txBox="1"/>
          <p:nvPr/>
        </p:nvSpPr>
        <p:spPr>
          <a:xfrm>
            <a:off x="295817" y="525786"/>
            <a:ext cx="1164925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SHOULD YOU WORK AFTER 65?</a:t>
            </a:r>
            <a:endParaRPr lang="en-US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9D759FD-1F17-45B3-9C34-198C305E4EB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07640" y="1180630"/>
            <a:ext cx="6776720" cy="5175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923454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393</TotalTime>
  <Words>1900</Words>
  <Application>Microsoft Office PowerPoint</Application>
  <PresentationFormat>Widescreen</PresentationFormat>
  <Paragraphs>364</Paragraphs>
  <Slides>36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36</vt:i4>
      </vt:variant>
    </vt:vector>
  </HeadingPairs>
  <TitlesOfParts>
    <vt:vector size="40" baseType="lpstr">
      <vt:lpstr>Arial</vt:lpstr>
      <vt:lpstr>Calibri</vt:lpstr>
      <vt:lpstr>Calibri Light</vt:lpstr>
      <vt:lpstr>Office Theme</vt:lpstr>
      <vt:lpstr>RETIRING ON A LOW INCOME NEW PRESENTATION 2026 Protecting low-income retirement income – navigating the parallel universe of low-income retirement: Module 3 John Stapleton 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Thank You!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RETIRING ON A LOW INCOME NEW PRESENTATION 2022 Protecting low income retirement income – navigating the parallel universe of low income retirement: Module 3 March , 2022   John Stapleton</dc:title>
  <dc:creator>John Stapleton</dc:creator>
  <cp:lastModifiedBy>John Stapleton</cp:lastModifiedBy>
  <cp:revision>8</cp:revision>
  <dcterms:created xsi:type="dcterms:W3CDTF">2022-02-26T15:16:47Z</dcterms:created>
  <dcterms:modified xsi:type="dcterms:W3CDTF">2026-02-27T22:06:47Z</dcterms:modified>
</cp:coreProperties>
</file>