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7" r:id="rId3"/>
    <p:sldId id="260" r:id="rId4"/>
    <p:sldId id="264" r:id="rId5"/>
    <p:sldId id="268" r:id="rId6"/>
    <p:sldId id="272" r:id="rId7"/>
    <p:sldId id="276" r:id="rId8"/>
    <p:sldId id="277" r:id="rId9"/>
    <p:sldId id="278" r:id="rId10"/>
    <p:sldId id="279" r:id="rId11"/>
    <p:sldId id="280" r:id="rId12"/>
    <p:sldId id="285" r:id="rId13"/>
    <p:sldId id="286" r:id="rId14"/>
    <p:sldId id="287" r:id="rId15"/>
    <p:sldId id="292" r:id="rId16"/>
    <p:sldId id="289" r:id="rId17"/>
    <p:sldId id="290" r:id="rId18"/>
    <p:sldId id="293" r:id="rId19"/>
    <p:sldId id="294" r:id="rId20"/>
    <p:sldId id="295" r:id="rId21"/>
    <p:sldId id="297" r:id="rId22"/>
    <p:sldId id="291" r:id="rId23"/>
  </p:sldIdLst>
  <p:sldSz cx="18288000" cy="10287000"/>
  <p:notesSz cx="7102475" cy="9388475"/>
  <p:embeddedFontLst>
    <p:embeddedFont>
      <p:font typeface="Bobby Jones Soft"/>
      <p:regular r:id="rId25"/>
    </p:embeddedFont>
    <p:embeddedFont>
      <p:font typeface="Public Sans"/>
      <p:regular r:id="rId26"/>
    </p:embeddedFont>
    <p:embeddedFont>
      <p:font typeface="Public Sans Bold"/>
      <p:regular r:id="rId27"/>
    </p:embeddedFont>
    <p:embeddedFont>
      <p:font typeface="Public Sans Italics"/>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1" d="100"/>
          <a:sy n="61" d="100"/>
        </p:scale>
        <p:origin x="3197"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03652" cy="352068"/>
          </a:xfrm>
          <a:prstGeom prst="rect">
            <a:avLst/>
          </a:prstGeom>
        </p:spPr>
        <p:txBody>
          <a:bodyPr vert="horz" lIns="94221" tIns="47111" rIns="94221" bIns="47111" rtlCol="0"/>
          <a:lstStyle>
            <a:lvl1pPr algn="l">
              <a:defRPr sz="1200"/>
            </a:lvl1pPr>
          </a:lstStyle>
          <a:p>
            <a:endParaRPr lang="cs-CZ"/>
          </a:p>
        </p:txBody>
      </p:sp>
      <p:sp>
        <p:nvSpPr>
          <p:cNvPr id="3" name="Date Placeholder 2"/>
          <p:cNvSpPr>
            <a:spLocks noGrp="1"/>
          </p:cNvSpPr>
          <p:nvPr>
            <p:ph type="dt" idx="1"/>
          </p:nvPr>
        </p:nvSpPr>
        <p:spPr>
          <a:xfrm>
            <a:off x="5364672" y="0"/>
            <a:ext cx="4103652" cy="352068"/>
          </a:xfrm>
          <a:prstGeom prst="rect">
            <a:avLst/>
          </a:prstGeom>
        </p:spPr>
        <p:txBody>
          <a:bodyPr vert="horz" lIns="94221" tIns="47111" rIns="94221" bIns="47111" rtlCol="0"/>
          <a:lstStyle>
            <a:lvl1pPr algn="r">
              <a:defRPr sz="1200"/>
            </a:lvl1pPr>
          </a:lstStyle>
          <a:p>
            <a:fld id="{B7268E1E-0E44-426D-905E-8AD9B19D2182}" type="datetimeFigureOut">
              <a:rPr lang="cs-CZ" smtClean="0"/>
              <a:t>13.11.2024</a:t>
            </a:fld>
            <a:endParaRPr lang="cs-CZ"/>
          </a:p>
        </p:txBody>
      </p:sp>
      <p:sp>
        <p:nvSpPr>
          <p:cNvPr id="4" name="Slide Image Placeholder 3"/>
          <p:cNvSpPr>
            <a:spLocks noGrp="1" noRot="1" noChangeAspect="1"/>
          </p:cNvSpPr>
          <p:nvPr>
            <p:ph type="sldImg" idx="2"/>
          </p:nvPr>
        </p:nvSpPr>
        <p:spPr>
          <a:xfrm>
            <a:off x="2390775" y="525463"/>
            <a:ext cx="4687888" cy="2636837"/>
          </a:xfrm>
          <a:prstGeom prst="rect">
            <a:avLst/>
          </a:prstGeom>
          <a:noFill/>
          <a:ln w="12700">
            <a:solidFill>
              <a:prstClr val="black"/>
            </a:solidFill>
          </a:ln>
        </p:spPr>
        <p:txBody>
          <a:bodyPr vert="horz" lIns="94221" tIns="47111" rIns="94221" bIns="47111" rtlCol="0" anchor="ctr"/>
          <a:lstStyle/>
          <a:p>
            <a:endParaRPr lang="cs-CZ"/>
          </a:p>
        </p:txBody>
      </p:sp>
      <p:sp>
        <p:nvSpPr>
          <p:cNvPr id="5" name="Notes Placeholder 4"/>
          <p:cNvSpPr>
            <a:spLocks noGrp="1"/>
          </p:cNvSpPr>
          <p:nvPr>
            <p:ph type="body" sz="quarter" idx="3"/>
          </p:nvPr>
        </p:nvSpPr>
        <p:spPr>
          <a:xfrm>
            <a:off x="946997" y="3338124"/>
            <a:ext cx="7575973" cy="3163721"/>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676249"/>
            <a:ext cx="4103652" cy="350439"/>
          </a:xfrm>
          <a:prstGeom prst="rect">
            <a:avLst/>
          </a:prstGeom>
        </p:spPr>
        <p:txBody>
          <a:bodyPr vert="horz" lIns="94221" tIns="47111" rIns="94221" bIns="47111" rtlCol="0" anchor="b"/>
          <a:lstStyle>
            <a:lvl1pPr algn="l">
              <a:defRPr sz="1200"/>
            </a:lvl1pPr>
          </a:lstStyle>
          <a:p>
            <a:endParaRPr lang="cs-CZ"/>
          </a:p>
        </p:txBody>
      </p:sp>
      <p:sp>
        <p:nvSpPr>
          <p:cNvPr id="7" name="Slide Number Placeholder 6"/>
          <p:cNvSpPr>
            <a:spLocks noGrp="1"/>
          </p:cNvSpPr>
          <p:nvPr>
            <p:ph type="sldNum" sz="quarter" idx="5"/>
          </p:nvPr>
        </p:nvSpPr>
        <p:spPr>
          <a:xfrm>
            <a:off x="5364672" y="6676249"/>
            <a:ext cx="4103652" cy="350439"/>
          </a:xfrm>
          <a:prstGeom prst="rect">
            <a:avLst/>
          </a:prstGeom>
        </p:spPr>
        <p:txBody>
          <a:bodyPr vert="horz" lIns="94221" tIns="47111" rIns="94221" bIns="47111"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3262351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3458714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1763850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598433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335561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3981959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524003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71B2431-D351-4C6E-A3CF-9DFAC0E3E050}" type="slidenum">
              <a:rPr lang="cs-CZ" smtClean="0"/>
              <a:t>16</a:t>
            </a:fld>
            <a:endParaRPr lang="cs-CZ"/>
          </a:p>
        </p:txBody>
      </p:sp>
    </p:spTree>
    <p:extLst>
      <p:ext uri="{BB962C8B-B14F-4D97-AF65-F5344CB8AC3E}">
        <p14:creationId xmlns:p14="http://schemas.microsoft.com/office/powerpoint/2010/main" val="871818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71B2431-D351-4C6E-A3CF-9DFAC0E3E050}" type="slidenum">
              <a:rPr lang="cs-CZ" smtClean="0"/>
              <a:t>17</a:t>
            </a:fld>
            <a:endParaRPr lang="cs-CZ"/>
          </a:p>
        </p:txBody>
      </p:sp>
    </p:spTree>
    <p:extLst>
      <p:ext uri="{BB962C8B-B14F-4D97-AF65-F5344CB8AC3E}">
        <p14:creationId xmlns:p14="http://schemas.microsoft.com/office/powerpoint/2010/main" val="392295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4088" y="384175"/>
            <a:ext cx="4686300" cy="2636838"/>
          </a:xfrm>
        </p:spPr>
      </p:sp>
      <p:sp>
        <p:nvSpPr>
          <p:cNvPr id="3" name="Notes Placeholder 2"/>
          <p:cNvSpPr>
            <a:spLocks noGrp="1"/>
          </p:cNvSpPr>
          <p:nvPr>
            <p:ph type="body" idx="1"/>
          </p:nvPr>
        </p:nvSpPr>
        <p:spPr>
          <a:xfrm>
            <a:off x="946997" y="3338124"/>
            <a:ext cx="5151868" cy="3163721"/>
          </a:xfrm>
        </p:spPr>
        <p:txBody>
          <a:bodyPr/>
          <a:lstStyle/>
          <a:p>
            <a:r>
              <a:rPr lang="en-CA" dirty="0"/>
              <a:t>Short-term solutions, low budget.  Not a fancy database.  Share annually or bi-annually. Public Health, Fire Department and Bylaw tracking proactively housing standards problems. </a:t>
            </a:r>
          </a:p>
        </p:txBody>
      </p:sp>
      <p:sp>
        <p:nvSpPr>
          <p:cNvPr id="4" name="Slide Number Placeholder 3"/>
          <p:cNvSpPr>
            <a:spLocks noGrp="1"/>
          </p:cNvSpPr>
          <p:nvPr>
            <p:ph type="sldNum" sz="quarter" idx="5"/>
          </p:nvPr>
        </p:nvSpPr>
        <p:spPr/>
        <p:txBody>
          <a:bodyPr/>
          <a:lstStyle/>
          <a:p>
            <a:fld id="{871B2431-D351-4C6E-A3CF-9DFAC0E3E050}" type="slidenum">
              <a:rPr lang="cs-CZ" smtClean="0"/>
              <a:t>18</a:t>
            </a:fld>
            <a:endParaRPr lang="cs-CZ"/>
          </a:p>
        </p:txBody>
      </p:sp>
    </p:spTree>
    <p:extLst>
      <p:ext uri="{BB962C8B-B14F-4D97-AF65-F5344CB8AC3E}">
        <p14:creationId xmlns:p14="http://schemas.microsoft.com/office/powerpoint/2010/main" val="1829115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490538"/>
            <a:ext cx="4686300" cy="2635250"/>
          </a:xfrm>
        </p:spPr>
      </p:sp>
      <p:sp>
        <p:nvSpPr>
          <p:cNvPr id="3" name="Notes Placeholder 2"/>
          <p:cNvSpPr>
            <a:spLocks noGrp="1"/>
          </p:cNvSpPr>
          <p:nvPr>
            <p:ph type="body" idx="1"/>
          </p:nvPr>
        </p:nvSpPr>
        <p:spPr>
          <a:xfrm>
            <a:off x="946997" y="3338124"/>
            <a:ext cx="4534261" cy="3163721"/>
          </a:xfrm>
        </p:spPr>
        <p:txBody>
          <a:bodyPr/>
          <a:lstStyle/>
          <a:p>
            <a:r>
              <a:rPr lang="en-CA" dirty="0"/>
              <a:t>Mould Model Bylaw – add the language to the City bylaw.  Short-term solutions. Gives clarity to tenants and landlords on definition of significant mould and outlines responsibilities. We heard a high number of tenants reporting water leaks which leads to significant mould issues. Long term exposure to mould impacts children’s health. </a:t>
            </a:r>
          </a:p>
        </p:txBody>
      </p:sp>
      <p:sp>
        <p:nvSpPr>
          <p:cNvPr id="4" name="Slide Number Placeholder 3"/>
          <p:cNvSpPr>
            <a:spLocks noGrp="1"/>
          </p:cNvSpPr>
          <p:nvPr>
            <p:ph type="sldNum" sz="quarter" idx="5"/>
          </p:nvPr>
        </p:nvSpPr>
        <p:spPr/>
        <p:txBody>
          <a:bodyPr/>
          <a:lstStyle/>
          <a:p>
            <a:fld id="{871B2431-D351-4C6E-A3CF-9DFAC0E3E050}" type="slidenum">
              <a:rPr lang="cs-CZ" smtClean="0"/>
              <a:t>19</a:t>
            </a:fld>
            <a:endParaRPr lang="cs-CZ"/>
          </a:p>
        </p:txBody>
      </p:sp>
    </p:spTree>
    <p:extLst>
      <p:ext uri="{BB962C8B-B14F-4D97-AF65-F5344CB8AC3E}">
        <p14:creationId xmlns:p14="http://schemas.microsoft.com/office/powerpoint/2010/main" val="1737234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03652" cy="352068"/>
          </a:xfrm>
          <a:prstGeom prst="rect">
            <a:avLst/>
          </a:prstGeom>
        </p:spPr>
        <p:txBody>
          <a:bodyPr vert="horz" lIns="94221" tIns="47111" rIns="94221" bIns="47111" rtlCol="0"/>
          <a:lstStyle>
            <a:lvl1pPr algn="l">
              <a:defRPr sz="1200"/>
            </a:lvl1pPr>
          </a:lstStyle>
          <a:p>
            <a:endParaRPr/>
          </a:p>
        </p:txBody>
      </p:sp>
      <p:sp>
        <p:nvSpPr>
          <p:cNvPr id="3" name="Date Placeholder 2"/>
          <p:cNvSpPr>
            <a:spLocks noGrp="1"/>
          </p:cNvSpPr>
          <p:nvPr>
            <p:ph type="dt" idx="1"/>
          </p:nvPr>
        </p:nvSpPr>
        <p:spPr>
          <a:xfrm>
            <a:off x="5364672" y="0"/>
            <a:ext cx="4103652" cy="352068"/>
          </a:xfrm>
          <a:prstGeom prst="rect">
            <a:avLst/>
          </a:prstGeom>
        </p:spPr>
        <p:txBody>
          <a:bodyPr vert="horz" lIns="94221" tIns="47111" rIns="94221" bIns="47111"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90775" y="525463"/>
            <a:ext cx="4687888" cy="2636837"/>
          </a:xfrm>
          <a:prstGeom prst="rect">
            <a:avLst/>
          </a:prstGeom>
          <a:noFill/>
          <a:ln w="12700">
            <a:solidFill>
              <a:prstClr val="black"/>
            </a:solidFill>
          </a:ln>
        </p:spPr>
        <p:txBody>
          <a:bodyPr vert="horz" lIns="94221" tIns="47111" rIns="94221" bIns="47111" rtlCol="0" anchor="ctr"/>
          <a:lstStyle/>
          <a:p>
            <a:endParaRPr/>
          </a:p>
        </p:txBody>
      </p:sp>
      <p:sp>
        <p:nvSpPr>
          <p:cNvPr id="5" name="Notes Placeholder 4"/>
          <p:cNvSpPr>
            <a:spLocks noGrp="1"/>
          </p:cNvSpPr>
          <p:nvPr>
            <p:ph type="body" sz="quarter" idx="3"/>
          </p:nvPr>
        </p:nvSpPr>
        <p:spPr>
          <a:xfrm>
            <a:off x="946997" y="3338124"/>
            <a:ext cx="7575973" cy="3163721"/>
          </a:xfrm>
          <a:prstGeom prst="rect">
            <a:avLst/>
          </a:prstGeom>
        </p:spPr>
        <p:txBody>
          <a:bodyPr vert="horz" lIns="94221" tIns="47111" rIns="94221" bIns="47111" rtlCol="0"/>
          <a:lstStyle/>
          <a:p>
            <a:r>
              <a:rPr lang="en-US"/>
              <a:t>to (1) better understand the causes and consequences of housing inadequacy as seen from multiple viewpoints, and (2) foster new ways of conceiving of issues and finding new ways of working together toward potential solutions. </a:t>
            </a:r>
          </a:p>
        </p:txBody>
      </p:sp>
      <p:sp>
        <p:nvSpPr>
          <p:cNvPr id="6" name="Footer Placeholder 5"/>
          <p:cNvSpPr>
            <a:spLocks noGrp="1"/>
          </p:cNvSpPr>
          <p:nvPr>
            <p:ph type="ftr" sz="quarter" idx="4"/>
          </p:nvPr>
        </p:nvSpPr>
        <p:spPr>
          <a:xfrm>
            <a:off x="0" y="6676249"/>
            <a:ext cx="4103652" cy="350439"/>
          </a:xfrm>
          <a:prstGeom prst="rect">
            <a:avLst/>
          </a:prstGeom>
        </p:spPr>
        <p:txBody>
          <a:bodyPr vert="horz" lIns="94221" tIns="47111" rIns="94221" bIns="47111" rtlCol="0" anchor="b"/>
          <a:lstStyle>
            <a:lvl1pPr algn="l">
              <a:defRPr sz="1200"/>
            </a:lvl1pPr>
          </a:lstStyle>
          <a:p>
            <a:endParaRPr/>
          </a:p>
        </p:txBody>
      </p:sp>
      <p:sp>
        <p:nvSpPr>
          <p:cNvPr id="7" name="Slide Number Placeholder 6"/>
          <p:cNvSpPr>
            <a:spLocks noGrp="1"/>
          </p:cNvSpPr>
          <p:nvPr>
            <p:ph type="sldNum" sz="quarter" idx="5"/>
          </p:nvPr>
        </p:nvSpPr>
        <p:spPr>
          <a:xfrm>
            <a:off x="5364672" y="6676249"/>
            <a:ext cx="4103652" cy="350439"/>
          </a:xfrm>
          <a:prstGeom prst="rect">
            <a:avLst/>
          </a:prstGeom>
        </p:spPr>
        <p:txBody>
          <a:bodyPr vert="horz" lIns="94221" tIns="47111" rIns="94221" bIns="47111"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3200" y="527050"/>
            <a:ext cx="4686300" cy="2636838"/>
          </a:xfrm>
        </p:spPr>
      </p:sp>
      <p:sp>
        <p:nvSpPr>
          <p:cNvPr id="3" name="Notes Placeholder 2"/>
          <p:cNvSpPr>
            <a:spLocks noGrp="1"/>
          </p:cNvSpPr>
          <p:nvPr>
            <p:ph type="body" idx="1"/>
          </p:nvPr>
        </p:nvSpPr>
        <p:spPr>
          <a:xfrm>
            <a:off x="946997" y="3338124"/>
            <a:ext cx="5537872" cy="3163721"/>
          </a:xfrm>
        </p:spPr>
        <p:txBody>
          <a:bodyPr/>
          <a:lstStyle/>
          <a:p>
            <a:r>
              <a:rPr lang="en-CA" dirty="0"/>
              <a:t>The slide says “should” but it should say “we invite the City to be involved in solutions for safer and affordable housing”. Be part of the solution. </a:t>
            </a:r>
          </a:p>
        </p:txBody>
      </p:sp>
      <p:sp>
        <p:nvSpPr>
          <p:cNvPr id="4" name="Slide Number Placeholder 3"/>
          <p:cNvSpPr>
            <a:spLocks noGrp="1"/>
          </p:cNvSpPr>
          <p:nvPr>
            <p:ph type="sldNum" sz="quarter" idx="5"/>
          </p:nvPr>
        </p:nvSpPr>
        <p:spPr/>
        <p:txBody>
          <a:bodyPr/>
          <a:lstStyle/>
          <a:p>
            <a:fld id="{871B2431-D351-4C6E-A3CF-9DFAC0E3E050}" type="slidenum">
              <a:rPr lang="cs-CZ" smtClean="0"/>
              <a:t>20</a:t>
            </a:fld>
            <a:endParaRPr lang="cs-CZ"/>
          </a:p>
        </p:txBody>
      </p:sp>
    </p:spTree>
    <p:extLst>
      <p:ext uri="{BB962C8B-B14F-4D97-AF65-F5344CB8AC3E}">
        <p14:creationId xmlns:p14="http://schemas.microsoft.com/office/powerpoint/2010/main" val="3172882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71B2431-D351-4C6E-A3CF-9DFAC0E3E050}" type="slidenum">
              <a:rPr lang="cs-CZ" smtClean="0"/>
              <a:t>21</a:t>
            </a:fld>
            <a:endParaRPr lang="cs-CZ"/>
          </a:p>
        </p:txBody>
      </p:sp>
    </p:spTree>
    <p:extLst>
      <p:ext uri="{BB962C8B-B14F-4D97-AF65-F5344CB8AC3E}">
        <p14:creationId xmlns:p14="http://schemas.microsoft.com/office/powerpoint/2010/main" val="3908388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71B2431-D351-4C6E-A3CF-9DFAC0E3E050}" type="slidenum">
              <a:rPr lang="cs-CZ" smtClean="0"/>
              <a:t>22</a:t>
            </a:fld>
            <a:endParaRPr lang="cs-CZ"/>
          </a:p>
        </p:txBody>
      </p:sp>
    </p:spTree>
    <p:extLst>
      <p:ext uri="{BB962C8B-B14F-4D97-AF65-F5344CB8AC3E}">
        <p14:creationId xmlns:p14="http://schemas.microsoft.com/office/powerpoint/2010/main" val="3176054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1053885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1278143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2436586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2980940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3966441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2359241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3486217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7.png"/><Relationship Id="rId4" Type="http://schemas.openxmlformats.org/officeDocument/2006/relationships/image" Target="../media/image26.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6.sv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rentsafe.ca/owen-sound/"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mailto:povertytaskforce@unitedwaybg.com" TargetMode="External"/><Relationship Id="rId5" Type="http://schemas.openxmlformats.org/officeDocument/2006/relationships/hyperlink" Target="mailto:seana.moorhead@gbclc.clcj.ca" TargetMode="External"/><Relationship Id="rId4" Type="http://schemas.openxmlformats.org/officeDocument/2006/relationships/hyperlink" Target="mailto:erica@healthyenvironmentforkids.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image" Target="../media/image17.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5.svg"/><Relationship Id="rId9"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4EF"/>
        </a:solidFill>
        <a:effectLst/>
      </p:bgPr>
    </p:bg>
    <p:spTree>
      <p:nvGrpSpPr>
        <p:cNvPr id="1" name=""/>
        <p:cNvGrpSpPr/>
        <p:nvPr/>
      </p:nvGrpSpPr>
      <p:grpSpPr>
        <a:xfrm>
          <a:off x="0" y="0"/>
          <a:ext cx="0" cy="0"/>
          <a:chOff x="0" y="0"/>
          <a:chExt cx="0" cy="0"/>
        </a:xfrm>
      </p:grpSpPr>
      <p:sp>
        <p:nvSpPr>
          <p:cNvPr id="2" name="Freeform 2"/>
          <p:cNvSpPr/>
          <p:nvPr/>
        </p:nvSpPr>
        <p:spPr>
          <a:xfrm>
            <a:off x="10289128" y="1790129"/>
            <a:ext cx="7022267" cy="6706742"/>
          </a:xfrm>
          <a:custGeom>
            <a:avLst/>
            <a:gdLst/>
            <a:ahLst/>
            <a:cxnLst/>
            <a:rect l="l" t="t" r="r" b="b"/>
            <a:pathLst>
              <a:path w="7022267" h="6706742">
                <a:moveTo>
                  <a:pt x="0" y="0"/>
                </a:moveTo>
                <a:lnTo>
                  <a:pt x="7022267" y="0"/>
                </a:lnTo>
                <a:lnTo>
                  <a:pt x="7022267" y="6706742"/>
                </a:lnTo>
                <a:lnTo>
                  <a:pt x="0" y="67067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TextBox 3"/>
          <p:cNvSpPr txBox="1"/>
          <p:nvPr/>
        </p:nvSpPr>
        <p:spPr>
          <a:xfrm>
            <a:off x="842385" y="1295400"/>
            <a:ext cx="8996364" cy="5098577"/>
          </a:xfrm>
          <a:prstGeom prst="rect">
            <a:avLst/>
          </a:prstGeom>
        </p:spPr>
        <p:txBody>
          <a:bodyPr lIns="0" tIns="0" rIns="0" bIns="0" rtlCol="0" anchor="t">
            <a:spAutoFit/>
          </a:bodyPr>
          <a:lstStyle/>
          <a:p>
            <a:pPr algn="l">
              <a:lnSpc>
                <a:spcPts val="11616"/>
              </a:lnSpc>
            </a:pPr>
            <a:r>
              <a:rPr lang="en-US" sz="12100" spc="-1258">
                <a:solidFill>
                  <a:srgbClr val="272665"/>
                </a:solidFill>
                <a:latin typeface="Public Sans"/>
                <a:ea typeface="Public Sans"/>
                <a:cs typeface="Public Sans"/>
                <a:sym typeface="Public Sans"/>
              </a:rPr>
              <a:t>RentSafe in Owen Sound</a:t>
            </a:r>
          </a:p>
          <a:p>
            <a:pPr algn="l">
              <a:lnSpc>
                <a:spcPts val="8353"/>
              </a:lnSpc>
            </a:pPr>
            <a:r>
              <a:rPr lang="en-US" sz="8701" spc="-904">
                <a:solidFill>
                  <a:srgbClr val="272665"/>
                </a:solidFill>
                <a:latin typeface="Public Sans"/>
                <a:ea typeface="Public Sans"/>
                <a:cs typeface="Public Sans"/>
                <a:sym typeface="Public Sans"/>
              </a:rPr>
              <a:t>Landlord &amp; Tenant Survey Findings</a:t>
            </a:r>
          </a:p>
        </p:txBody>
      </p:sp>
      <p:sp>
        <p:nvSpPr>
          <p:cNvPr id="4" name="TextBox 4"/>
          <p:cNvSpPr txBox="1"/>
          <p:nvPr/>
        </p:nvSpPr>
        <p:spPr>
          <a:xfrm>
            <a:off x="971550" y="6565427"/>
            <a:ext cx="9317578" cy="923330"/>
          </a:xfrm>
          <a:prstGeom prst="rect">
            <a:avLst/>
          </a:prstGeom>
        </p:spPr>
        <p:txBody>
          <a:bodyPr wrap="square" lIns="0" tIns="0" rIns="0" bIns="0" rtlCol="0" anchor="t">
            <a:spAutoFit/>
          </a:bodyPr>
          <a:lstStyle/>
          <a:p>
            <a:pPr algn="l">
              <a:lnSpc>
                <a:spcPts val="2383"/>
              </a:lnSpc>
            </a:pPr>
            <a:r>
              <a:rPr lang="en-US" sz="3095" spc="-253" dirty="0">
                <a:solidFill>
                  <a:srgbClr val="272665"/>
                </a:solidFill>
                <a:latin typeface="Public Sans"/>
                <a:ea typeface="Public Sans"/>
                <a:cs typeface="Public Sans"/>
                <a:sym typeface="Public Sans"/>
              </a:rPr>
              <a:t>Corporate Services Committee for the City of Owen Sound</a:t>
            </a:r>
          </a:p>
          <a:p>
            <a:pPr algn="l">
              <a:lnSpc>
                <a:spcPts val="2383"/>
              </a:lnSpc>
            </a:pPr>
            <a:endParaRPr lang="en-US" sz="3095" spc="-253" dirty="0">
              <a:solidFill>
                <a:srgbClr val="272665"/>
              </a:solidFill>
              <a:latin typeface="Public Sans"/>
              <a:ea typeface="Public Sans"/>
              <a:cs typeface="Public Sans"/>
              <a:sym typeface="Public Sans"/>
            </a:endParaRPr>
          </a:p>
          <a:p>
            <a:pPr algn="l">
              <a:lnSpc>
                <a:spcPts val="2383"/>
              </a:lnSpc>
            </a:pPr>
            <a:r>
              <a:rPr lang="en-US" sz="3095" spc="-253" dirty="0">
                <a:solidFill>
                  <a:srgbClr val="272665"/>
                </a:solidFill>
                <a:latin typeface="Public Sans"/>
                <a:ea typeface="Public Sans"/>
                <a:cs typeface="Public Sans"/>
                <a:sym typeface="Public Sans"/>
              </a:rPr>
              <a:t>November 14, 2024</a:t>
            </a:r>
          </a:p>
        </p:txBody>
      </p:sp>
      <p:sp>
        <p:nvSpPr>
          <p:cNvPr id="5" name="TextBox 5"/>
          <p:cNvSpPr txBox="1"/>
          <p:nvPr/>
        </p:nvSpPr>
        <p:spPr>
          <a:xfrm>
            <a:off x="971550" y="8249221"/>
            <a:ext cx="7773976" cy="1051570"/>
          </a:xfrm>
          <a:prstGeom prst="rect">
            <a:avLst/>
          </a:prstGeom>
        </p:spPr>
        <p:txBody>
          <a:bodyPr lIns="0" tIns="0" rIns="0" bIns="0" rtlCol="0" anchor="t">
            <a:spAutoFit/>
          </a:bodyPr>
          <a:lstStyle/>
          <a:p>
            <a:pPr algn="l">
              <a:lnSpc>
                <a:spcPts val="2000"/>
              </a:lnSpc>
            </a:pPr>
            <a:r>
              <a:rPr lang="en-US" sz="2500" spc="-205" dirty="0">
                <a:solidFill>
                  <a:srgbClr val="272665"/>
                </a:solidFill>
                <a:latin typeface="Public Sans"/>
                <a:ea typeface="Public Sans"/>
                <a:cs typeface="Public Sans"/>
                <a:sym typeface="Public Sans"/>
              </a:rPr>
              <a:t>Presented by Seana Moorhead on  behalf of the </a:t>
            </a:r>
          </a:p>
          <a:p>
            <a:pPr algn="l">
              <a:lnSpc>
                <a:spcPts val="3325"/>
              </a:lnSpc>
            </a:pPr>
            <a:endParaRPr lang="en-US" sz="2500" spc="-205" dirty="0">
              <a:solidFill>
                <a:srgbClr val="272665"/>
              </a:solidFill>
              <a:latin typeface="Public Sans"/>
              <a:ea typeface="Public Sans"/>
              <a:cs typeface="Public Sans"/>
              <a:sym typeface="Public Sans"/>
            </a:endParaRPr>
          </a:p>
          <a:p>
            <a:pPr marL="0" lvl="0" indent="0" algn="l">
              <a:lnSpc>
                <a:spcPts val="2925"/>
              </a:lnSpc>
              <a:spcBef>
                <a:spcPct val="0"/>
              </a:spcBef>
            </a:pPr>
            <a:r>
              <a:rPr lang="en-US" sz="3799" spc="-311" dirty="0" err="1">
                <a:solidFill>
                  <a:srgbClr val="272665"/>
                </a:solidFill>
                <a:latin typeface="Public Sans"/>
                <a:ea typeface="Public Sans"/>
                <a:cs typeface="Public Sans"/>
                <a:sym typeface="Public Sans"/>
              </a:rPr>
              <a:t>RentSafe</a:t>
            </a:r>
            <a:r>
              <a:rPr lang="en-US" sz="3799" spc="-311" dirty="0">
                <a:solidFill>
                  <a:srgbClr val="272665"/>
                </a:solidFill>
                <a:latin typeface="Public Sans"/>
                <a:ea typeface="Public Sans"/>
                <a:cs typeface="Public Sans"/>
                <a:sym typeface="Public Sans"/>
              </a:rPr>
              <a:t> Owen Sound Collaborative </a:t>
            </a:r>
          </a:p>
        </p:txBody>
      </p:sp>
      <p:sp>
        <p:nvSpPr>
          <p:cNvPr id="6" name="TextBox 6"/>
          <p:cNvSpPr txBox="1"/>
          <p:nvPr/>
        </p:nvSpPr>
        <p:spPr>
          <a:xfrm>
            <a:off x="9455398" y="8630221"/>
            <a:ext cx="8689727" cy="1118235"/>
          </a:xfrm>
          <a:prstGeom prst="rect">
            <a:avLst/>
          </a:prstGeom>
        </p:spPr>
        <p:txBody>
          <a:bodyPr lIns="0" tIns="0" rIns="0" bIns="0" rtlCol="0" anchor="t">
            <a:spAutoFit/>
          </a:bodyPr>
          <a:lstStyle/>
          <a:p>
            <a:pPr algn="ctr">
              <a:lnSpc>
                <a:spcPts val="2939"/>
              </a:lnSpc>
              <a:spcBef>
                <a:spcPct val="0"/>
              </a:spcBef>
            </a:pPr>
            <a:r>
              <a:rPr lang="en-US" sz="2099" spc="-27">
                <a:solidFill>
                  <a:srgbClr val="272665"/>
                </a:solidFill>
                <a:latin typeface="Public Sans"/>
                <a:ea typeface="Public Sans"/>
                <a:cs typeface="Public Sans"/>
                <a:sym typeface="Public Sans"/>
              </a:rPr>
              <a:t>The City of Owen Sound is situated on the traditional territory of the Anishinabek Nation: The People of the Three Fires known as Ojibway, Odawa, and Pottawatomie Nations.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6E4EF"/>
        </a:solidFill>
        <a:effectLst/>
      </p:bgPr>
    </p:bg>
    <p:spTree>
      <p:nvGrpSpPr>
        <p:cNvPr id="1" name=""/>
        <p:cNvGrpSpPr/>
        <p:nvPr/>
      </p:nvGrpSpPr>
      <p:grpSpPr>
        <a:xfrm>
          <a:off x="0" y="0"/>
          <a:ext cx="0" cy="0"/>
          <a:chOff x="0" y="0"/>
          <a:chExt cx="0" cy="0"/>
        </a:xfrm>
      </p:grpSpPr>
      <p:sp>
        <p:nvSpPr>
          <p:cNvPr id="2" name="Freeform 2"/>
          <p:cNvSpPr/>
          <p:nvPr/>
        </p:nvSpPr>
        <p:spPr>
          <a:xfrm>
            <a:off x="0" y="1925312"/>
            <a:ext cx="8922884" cy="7332988"/>
          </a:xfrm>
          <a:custGeom>
            <a:avLst/>
            <a:gdLst/>
            <a:ahLst/>
            <a:cxnLst/>
            <a:rect l="l" t="t" r="r" b="b"/>
            <a:pathLst>
              <a:path w="8922884" h="7332988">
                <a:moveTo>
                  <a:pt x="0" y="0"/>
                </a:moveTo>
                <a:lnTo>
                  <a:pt x="8922884" y="0"/>
                </a:lnTo>
                <a:lnTo>
                  <a:pt x="8922884" y="7332988"/>
                </a:lnTo>
                <a:lnTo>
                  <a:pt x="0" y="7332988"/>
                </a:lnTo>
                <a:lnTo>
                  <a:pt x="0" y="0"/>
                </a:lnTo>
                <a:close/>
              </a:path>
            </a:pathLst>
          </a:custGeom>
          <a:blipFill>
            <a:blip r:embed="rId3">
              <a:alphaModFix amt="61000"/>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TextBox 3"/>
          <p:cNvSpPr txBox="1"/>
          <p:nvPr/>
        </p:nvSpPr>
        <p:spPr>
          <a:xfrm>
            <a:off x="2351877" y="769348"/>
            <a:ext cx="13584247" cy="1232538"/>
          </a:xfrm>
          <a:prstGeom prst="rect">
            <a:avLst/>
          </a:prstGeom>
        </p:spPr>
        <p:txBody>
          <a:bodyPr lIns="0" tIns="0" rIns="0" bIns="0" rtlCol="0" anchor="t">
            <a:spAutoFit/>
          </a:bodyPr>
          <a:lstStyle/>
          <a:p>
            <a:pPr algn="ctr">
              <a:lnSpc>
                <a:spcPts val="9120"/>
              </a:lnSpc>
            </a:pPr>
            <a:r>
              <a:rPr lang="en-US" sz="9500" spc="-779">
                <a:solidFill>
                  <a:srgbClr val="272665"/>
                </a:solidFill>
                <a:latin typeface="Public Sans"/>
                <a:ea typeface="Public Sans"/>
                <a:cs typeface="Public Sans"/>
                <a:sym typeface="Public Sans"/>
              </a:rPr>
              <a:t>Landlord Survey Findings </a:t>
            </a:r>
          </a:p>
        </p:txBody>
      </p:sp>
      <p:sp>
        <p:nvSpPr>
          <p:cNvPr id="4" name="Freeform 4"/>
          <p:cNvSpPr/>
          <p:nvPr/>
        </p:nvSpPr>
        <p:spPr>
          <a:xfrm>
            <a:off x="9151483" y="1749744"/>
            <a:ext cx="9136517" cy="7508556"/>
          </a:xfrm>
          <a:custGeom>
            <a:avLst/>
            <a:gdLst/>
            <a:ahLst/>
            <a:cxnLst/>
            <a:rect l="l" t="t" r="r" b="b"/>
            <a:pathLst>
              <a:path w="9136517" h="7508556">
                <a:moveTo>
                  <a:pt x="0" y="0"/>
                </a:moveTo>
                <a:lnTo>
                  <a:pt x="9136517" y="0"/>
                </a:lnTo>
                <a:lnTo>
                  <a:pt x="9136517" y="7508556"/>
                </a:lnTo>
                <a:lnTo>
                  <a:pt x="0" y="7508556"/>
                </a:lnTo>
                <a:lnTo>
                  <a:pt x="0" y="0"/>
                </a:lnTo>
                <a:close/>
              </a:path>
            </a:pathLst>
          </a:custGeom>
          <a:blipFill>
            <a:blip r:embed="rId3">
              <a:alphaModFix amt="62000"/>
              <a:extLst>
                <a:ext uri="{96DAC541-7B7A-43D3-8B79-37D633B846F1}">
                  <asvg:svgBlip xmlns:asvg="http://schemas.microsoft.com/office/drawing/2016/SVG/main" r:embed="rId4"/>
                </a:ext>
              </a:extLst>
            </a:blip>
            <a:stretch>
              <a:fillRect/>
            </a:stretch>
          </a:blipFill>
        </p:spPr>
        <p:txBody>
          <a:bodyPr/>
          <a:lstStyle/>
          <a:p>
            <a:endParaRPr lang="en-CA"/>
          </a:p>
        </p:txBody>
      </p:sp>
      <p:grpSp>
        <p:nvGrpSpPr>
          <p:cNvPr id="5" name="Group 5"/>
          <p:cNvGrpSpPr/>
          <p:nvPr/>
        </p:nvGrpSpPr>
        <p:grpSpPr>
          <a:xfrm>
            <a:off x="1037602" y="3539603"/>
            <a:ext cx="15735361" cy="4909703"/>
            <a:chOff x="0" y="0"/>
            <a:chExt cx="4284026" cy="1336690"/>
          </a:xfrm>
        </p:grpSpPr>
        <p:sp>
          <p:nvSpPr>
            <p:cNvPr id="6" name="Freeform 6"/>
            <p:cNvSpPr/>
            <p:nvPr/>
          </p:nvSpPr>
          <p:spPr>
            <a:xfrm>
              <a:off x="0" y="0"/>
              <a:ext cx="4284026" cy="1336690"/>
            </a:xfrm>
            <a:custGeom>
              <a:avLst/>
              <a:gdLst/>
              <a:ahLst/>
              <a:cxnLst/>
              <a:rect l="l" t="t" r="r" b="b"/>
              <a:pathLst>
                <a:path w="4284026" h="1336690">
                  <a:moveTo>
                    <a:pt x="8856" y="0"/>
                  </a:moveTo>
                  <a:lnTo>
                    <a:pt x="4275170" y="0"/>
                  </a:lnTo>
                  <a:cubicBezTo>
                    <a:pt x="4280061" y="0"/>
                    <a:pt x="4284026" y="3965"/>
                    <a:pt x="4284026" y="8856"/>
                  </a:cubicBezTo>
                  <a:lnTo>
                    <a:pt x="4284026" y="1327833"/>
                  </a:lnTo>
                  <a:cubicBezTo>
                    <a:pt x="4284026" y="1332725"/>
                    <a:pt x="4280061" y="1336690"/>
                    <a:pt x="4275170" y="1336690"/>
                  </a:cubicBezTo>
                  <a:lnTo>
                    <a:pt x="8856" y="1336690"/>
                  </a:lnTo>
                  <a:cubicBezTo>
                    <a:pt x="3965" y="1336690"/>
                    <a:pt x="0" y="1332725"/>
                    <a:pt x="0" y="1327833"/>
                  </a:cubicBezTo>
                  <a:lnTo>
                    <a:pt x="0" y="8856"/>
                  </a:lnTo>
                  <a:cubicBezTo>
                    <a:pt x="0" y="3965"/>
                    <a:pt x="3965" y="0"/>
                    <a:pt x="8856" y="0"/>
                  </a:cubicBezTo>
                  <a:close/>
                </a:path>
              </a:pathLst>
            </a:custGeom>
            <a:solidFill>
              <a:srgbClr val="AB9EE2"/>
            </a:solidFill>
          </p:spPr>
          <p:txBody>
            <a:bodyPr/>
            <a:lstStyle/>
            <a:p>
              <a:endParaRPr lang="en-CA"/>
            </a:p>
          </p:txBody>
        </p:sp>
        <p:sp>
          <p:nvSpPr>
            <p:cNvPr id="7" name="TextBox 7"/>
            <p:cNvSpPr txBox="1"/>
            <p:nvPr/>
          </p:nvSpPr>
          <p:spPr>
            <a:xfrm>
              <a:off x="0" y="85725"/>
              <a:ext cx="4284026" cy="1250965"/>
            </a:xfrm>
            <a:prstGeom prst="rect">
              <a:avLst/>
            </a:prstGeom>
          </p:spPr>
          <p:txBody>
            <a:bodyPr lIns="50800" tIns="50800" rIns="50800" bIns="50800" rtlCol="0" anchor="ctr"/>
            <a:lstStyle/>
            <a:p>
              <a:pPr algn="ctr">
                <a:lnSpc>
                  <a:spcPts val="1925"/>
                </a:lnSpc>
              </a:pPr>
              <a:endParaRPr/>
            </a:p>
          </p:txBody>
        </p:sp>
      </p:grpSp>
      <p:sp>
        <p:nvSpPr>
          <p:cNvPr id="8" name="TextBox 8"/>
          <p:cNvSpPr txBox="1"/>
          <p:nvPr/>
        </p:nvSpPr>
        <p:spPr>
          <a:xfrm>
            <a:off x="3009086" y="2383975"/>
            <a:ext cx="11792392" cy="531496"/>
          </a:xfrm>
          <a:prstGeom prst="rect">
            <a:avLst/>
          </a:prstGeom>
        </p:spPr>
        <p:txBody>
          <a:bodyPr lIns="0" tIns="0" rIns="0" bIns="0" rtlCol="0" anchor="t">
            <a:spAutoFit/>
          </a:bodyPr>
          <a:lstStyle/>
          <a:p>
            <a:pPr algn="ctr">
              <a:lnSpc>
                <a:spcPts val="3840"/>
              </a:lnSpc>
            </a:pPr>
            <a:r>
              <a:rPr lang="en-US" sz="4000" spc="-328">
                <a:solidFill>
                  <a:srgbClr val="FFFFFF"/>
                </a:solidFill>
                <a:latin typeface="Public Sans"/>
                <a:ea typeface="Public Sans"/>
                <a:cs typeface="Public Sans"/>
                <a:sym typeface="Public Sans"/>
              </a:rPr>
              <a:t>Plans for the future (presented as % of respondent’s units) </a:t>
            </a:r>
          </a:p>
        </p:txBody>
      </p:sp>
      <p:sp>
        <p:nvSpPr>
          <p:cNvPr id="9" name="TextBox 9"/>
          <p:cNvSpPr txBox="1"/>
          <p:nvPr/>
        </p:nvSpPr>
        <p:spPr>
          <a:xfrm>
            <a:off x="1376455" y="3707584"/>
            <a:ext cx="14559668" cy="5772785"/>
          </a:xfrm>
          <a:prstGeom prst="rect">
            <a:avLst/>
          </a:prstGeom>
        </p:spPr>
        <p:txBody>
          <a:bodyPr lIns="0" tIns="0" rIns="0" bIns="0" rtlCol="0" anchor="t">
            <a:spAutoFit/>
          </a:bodyPr>
          <a:lstStyle/>
          <a:p>
            <a:pPr marL="453388" lvl="1" indent="-226694" algn="l">
              <a:lnSpc>
                <a:spcPts val="3779"/>
              </a:lnSpc>
              <a:buFont typeface="Arial"/>
              <a:buChar char="•"/>
            </a:pPr>
            <a:r>
              <a:rPr lang="en-US" sz="2099" spc="-27">
                <a:solidFill>
                  <a:srgbClr val="FFFFFF"/>
                </a:solidFill>
                <a:latin typeface="Public Sans Bold"/>
                <a:ea typeface="Public Sans Bold"/>
                <a:cs typeface="Public Sans Bold"/>
                <a:sym typeface="Public Sans Bold"/>
              </a:rPr>
              <a:t>7 - 16% of are expected to have major renovations and rent will be increased </a:t>
            </a:r>
          </a:p>
          <a:p>
            <a:pPr marL="453388" lvl="1" indent="-226694" algn="l">
              <a:lnSpc>
                <a:spcPts val="3779"/>
              </a:lnSpc>
              <a:buFont typeface="Arial"/>
              <a:buChar char="•"/>
            </a:pPr>
            <a:r>
              <a:rPr lang="en-US" sz="2099" spc="-27">
                <a:solidFill>
                  <a:srgbClr val="FFFFFF"/>
                </a:solidFill>
                <a:latin typeface="Public Sans"/>
                <a:ea typeface="Public Sans"/>
                <a:cs typeface="Public Sans"/>
                <a:sym typeface="Public Sans"/>
              </a:rPr>
              <a:t>4-6% are expected to be sold to outside investors</a:t>
            </a:r>
          </a:p>
          <a:p>
            <a:pPr marL="453388" lvl="1" indent="-226694" algn="l">
              <a:lnSpc>
                <a:spcPts val="3779"/>
              </a:lnSpc>
              <a:buFont typeface="Arial"/>
              <a:buChar char="•"/>
            </a:pPr>
            <a:r>
              <a:rPr lang="en-US" sz="2099" spc="-27">
                <a:solidFill>
                  <a:srgbClr val="FFFFFF"/>
                </a:solidFill>
                <a:latin typeface="Public Sans"/>
                <a:ea typeface="Public Sans"/>
                <a:cs typeface="Public Sans"/>
                <a:sym typeface="Public Sans"/>
              </a:rPr>
              <a:t>4-6% are expected to be sold to local buyers</a:t>
            </a:r>
          </a:p>
          <a:p>
            <a:pPr marL="453388" lvl="1" indent="-226694" algn="l">
              <a:lnSpc>
                <a:spcPts val="3779"/>
              </a:lnSpc>
              <a:buFont typeface="Arial"/>
              <a:buChar char="•"/>
            </a:pPr>
            <a:r>
              <a:rPr lang="en-US" sz="2099" spc="-27">
                <a:solidFill>
                  <a:srgbClr val="FFFFFF"/>
                </a:solidFill>
                <a:latin typeface="Public Sans"/>
                <a:ea typeface="Public Sans"/>
                <a:cs typeface="Public Sans"/>
                <a:sym typeface="Public Sans"/>
              </a:rPr>
              <a:t>1-12% are expected to have major renovations but rents will be kept at/near current level</a:t>
            </a:r>
          </a:p>
          <a:p>
            <a:pPr marL="453388" lvl="1" indent="-226694" algn="l">
              <a:lnSpc>
                <a:spcPts val="3779"/>
              </a:lnSpc>
              <a:buFont typeface="Arial"/>
              <a:buChar char="•"/>
            </a:pPr>
            <a:r>
              <a:rPr lang="en-US" sz="2099" spc="-27">
                <a:solidFill>
                  <a:srgbClr val="FFFFFF"/>
                </a:solidFill>
                <a:latin typeface="Public Sans"/>
                <a:ea typeface="Public Sans"/>
                <a:cs typeface="Public Sans"/>
                <a:sym typeface="Public Sans"/>
              </a:rPr>
              <a:t>Up to 2% are expected to be converted into short-term rentals</a:t>
            </a:r>
          </a:p>
          <a:p>
            <a:pPr marL="453388" lvl="1" indent="-226694" algn="l">
              <a:lnSpc>
                <a:spcPts val="3779"/>
              </a:lnSpc>
              <a:buFont typeface="Arial"/>
              <a:buChar char="•"/>
            </a:pPr>
            <a:r>
              <a:rPr lang="en-US" sz="2099" spc="-27">
                <a:solidFill>
                  <a:srgbClr val="FFFFFF"/>
                </a:solidFill>
                <a:latin typeface="Public Sans"/>
                <a:ea typeface="Public Sans"/>
                <a:cs typeface="Public Sans"/>
                <a:sym typeface="Public Sans"/>
              </a:rPr>
              <a:t>Up to 3% of units are expected to be made into supportive housing </a:t>
            </a:r>
          </a:p>
          <a:p>
            <a:pPr marL="453388" lvl="1" indent="-226694" algn="l">
              <a:lnSpc>
                <a:spcPts val="3779"/>
              </a:lnSpc>
              <a:buFont typeface="Arial"/>
              <a:buChar char="•"/>
            </a:pPr>
            <a:r>
              <a:rPr lang="en-US" sz="2099" spc="-27">
                <a:solidFill>
                  <a:srgbClr val="FFFFFF"/>
                </a:solidFill>
                <a:latin typeface="Public Sans"/>
                <a:ea typeface="Public Sans"/>
                <a:cs typeface="Public Sans"/>
                <a:sym typeface="Public Sans"/>
              </a:rPr>
              <a:t>Less than 1% are expected to be taken over for personal use </a:t>
            </a:r>
          </a:p>
          <a:p>
            <a:pPr algn="l">
              <a:lnSpc>
                <a:spcPts val="3779"/>
              </a:lnSpc>
            </a:pPr>
            <a:endParaRPr lang="en-US" sz="2099" spc="-27">
              <a:solidFill>
                <a:srgbClr val="FFFFFF"/>
              </a:solidFill>
              <a:latin typeface="Public Sans"/>
              <a:ea typeface="Public Sans"/>
              <a:cs typeface="Public Sans"/>
              <a:sym typeface="Public Sans"/>
            </a:endParaRPr>
          </a:p>
          <a:p>
            <a:pPr algn="l">
              <a:lnSpc>
                <a:spcPts val="3779"/>
              </a:lnSpc>
            </a:pPr>
            <a:endParaRPr lang="en-US" sz="2099" spc="-27">
              <a:solidFill>
                <a:srgbClr val="FFFFFF"/>
              </a:solidFill>
              <a:latin typeface="Public Sans"/>
              <a:ea typeface="Public Sans"/>
              <a:cs typeface="Public Sans"/>
              <a:sym typeface="Public Sans"/>
            </a:endParaRPr>
          </a:p>
          <a:p>
            <a:pPr algn="l">
              <a:lnSpc>
                <a:spcPts val="2939"/>
              </a:lnSpc>
            </a:pPr>
            <a:endParaRPr lang="en-US" sz="2099" spc="-27">
              <a:solidFill>
                <a:srgbClr val="FFFFFF"/>
              </a:solidFill>
              <a:latin typeface="Public Sans"/>
              <a:ea typeface="Public Sans"/>
              <a:cs typeface="Public Sans"/>
              <a:sym typeface="Public Sans"/>
            </a:endParaRPr>
          </a:p>
          <a:p>
            <a:pPr algn="ctr">
              <a:lnSpc>
                <a:spcPts val="3219"/>
              </a:lnSpc>
            </a:pPr>
            <a:endParaRPr lang="en-US" sz="2099" spc="-27">
              <a:solidFill>
                <a:srgbClr val="FFFFFF"/>
              </a:solidFill>
              <a:latin typeface="Public Sans"/>
              <a:ea typeface="Public Sans"/>
              <a:cs typeface="Public Sans"/>
              <a:sym typeface="Public Sans"/>
            </a:endParaRPr>
          </a:p>
          <a:p>
            <a:pPr algn="ctr">
              <a:lnSpc>
                <a:spcPts val="2799"/>
              </a:lnSpc>
            </a:pPr>
            <a:endParaRPr lang="en-US" sz="2099" spc="-27">
              <a:solidFill>
                <a:srgbClr val="FFFFFF"/>
              </a:solidFill>
              <a:latin typeface="Public Sans"/>
              <a:ea typeface="Public Sans"/>
              <a:cs typeface="Public Sans"/>
              <a:sym typeface="Public Sans"/>
            </a:endParaRPr>
          </a:p>
          <a:p>
            <a:pPr algn="l">
              <a:lnSpc>
                <a:spcPts val="2659"/>
              </a:lnSpc>
            </a:pPr>
            <a:r>
              <a:rPr lang="en-US" sz="1899" spc="-24">
                <a:solidFill>
                  <a:srgbClr val="FFFFFF"/>
                </a:solidFill>
                <a:latin typeface="Public Sans"/>
                <a:ea typeface="Public Sans"/>
                <a:cs typeface="Public Sans"/>
                <a:sym typeface="Public Sans"/>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6E4EF"/>
        </a:solidFill>
        <a:effectLst/>
      </p:bgPr>
    </p:bg>
    <p:spTree>
      <p:nvGrpSpPr>
        <p:cNvPr id="1" name=""/>
        <p:cNvGrpSpPr/>
        <p:nvPr/>
      </p:nvGrpSpPr>
      <p:grpSpPr>
        <a:xfrm>
          <a:off x="0" y="0"/>
          <a:ext cx="0" cy="0"/>
          <a:chOff x="0" y="0"/>
          <a:chExt cx="0" cy="0"/>
        </a:xfrm>
      </p:grpSpPr>
      <p:sp>
        <p:nvSpPr>
          <p:cNvPr id="2" name="TextBox 2"/>
          <p:cNvSpPr txBox="1"/>
          <p:nvPr/>
        </p:nvSpPr>
        <p:spPr>
          <a:xfrm>
            <a:off x="2351877" y="517206"/>
            <a:ext cx="13584247" cy="1232538"/>
          </a:xfrm>
          <a:prstGeom prst="rect">
            <a:avLst/>
          </a:prstGeom>
        </p:spPr>
        <p:txBody>
          <a:bodyPr lIns="0" tIns="0" rIns="0" bIns="0" rtlCol="0" anchor="t">
            <a:spAutoFit/>
          </a:bodyPr>
          <a:lstStyle/>
          <a:p>
            <a:pPr algn="ctr">
              <a:lnSpc>
                <a:spcPts val="9120"/>
              </a:lnSpc>
            </a:pPr>
            <a:r>
              <a:rPr lang="en-US" sz="9500" spc="-779">
                <a:solidFill>
                  <a:srgbClr val="272665"/>
                </a:solidFill>
                <a:latin typeface="Public Sans"/>
                <a:ea typeface="Public Sans"/>
                <a:cs typeface="Public Sans"/>
                <a:sym typeface="Public Sans"/>
              </a:rPr>
              <a:t>Points of Connection</a:t>
            </a:r>
          </a:p>
        </p:txBody>
      </p:sp>
      <p:sp>
        <p:nvSpPr>
          <p:cNvPr id="3" name="TextBox 3"/>
          <p:cNvSpPr txBox="1"/>
          <p:nvPr/>
        </p:nvSpPr>
        <p:spPr>
          <a:xfrm>
            <a:off x="597054" y="3022021"/>
            <a:ext cx="16662246" cy="2176162"/>
          </a:xfrm>
          <a:prstGeom prst="rect">
            <a:avLst/>
          </a:prstGeom>
        </p:spPr>
        <p:txBody>
          <a:bodyPr lIns="0" tIns="0" rIns="0" bIns="0" rtlCol="0" anchor="t">
            <a:spAutoFit/>
          </a:bodyPr>
          <a:lstStyle/>
          <a:p>
            <a:pPr marL="447846" lvl="1" indent="-223923" algn="just">
              <a:lnSpc>
                <a:spcPts val="2904"/>
              </a:lnSpc>
              <a:buFont typeface="Arial"/>
              <a:buChar char="•"/>
            </a:pPr>
            <a:r>
              <a:rPr lang="en-US" sz="2074" spc="-26">
                <a:solidFill>
                  <a:srgbClr val="272665"/>
                </a:solidFill>
                <a:latin typeface="Public Sans"/>
                <a:ea typeface="Public Sans"/>
                <a:cs typeface="Public Sans"/>
                <a:sym typeface="Public Sans"/>
              </a:rPr>
              <a:t>A large majority of tenant respondents reported some sort of quality concern with units </a:t>
            </a:r>
          </a:p>
          <a:p>
            <a:pPr marL="447846" lvl="1" indent="-223923" algn="just">
              <a:lnSpc>
                <a:spcPts val="2904"/>
              </a:lnSpc>
              <a:buFont typeface="Arial"/>
              <a:buChar char="•"/>
            </a:pPr>
            <a:r>
              <a:rPr lang="en-US" sz="2074" spc="-26">
                <a:solidFill>
                  <a:srgbClr val="272665"/>
                </a:solidFill>
                <a:latin typeface="Public Sans"/>
                <a:ea typeface="Public Sans"/>
                <a:cs typeface="Public Sans"/>
                <a:sym typeface="Public Sans"/>
              </a:rPr>
              <a:t>Landlords and tenants both commonly reported issues related to temperate control (including broken/impaired windows), plumbing and water leaks, pests and bedbugs, and mould</a:t>
            </a:r>
          </a:p>
          <a:p>
            <a:pPr algn="just">
              <a:lnSpc>
                <a:spcPts val="2904"/>
              </a:lnSpc>
            </a:pPr>
            <a:endParaRPr lang="en-US" sz="2074" spc="-26">
              <a:solidFill>
                <a:srgbClr val="272665"/>
              </a:solidFill>
              <a:latin typeface="Public Sans"/>
              <a:ea typeface="Public Sans"/>
              <a:cs typeface="Public Sans"/>
              <a:sym typeface="Public Sans"/>
            </a:endParaRPr>
          </a:p>
          <a:p>
            <a:pPr algn="just">
              <a:lnSpc>
                <a:spcPts val="2904"/>
              </a:lnSpc>
            </a:pPr>
            <a:endParaRPr lang="en-US" sz="2074" spc="-26">
              <a:solidFill>
                <a:srgbClr val="272665"/>
              </a:solidFill>
              <a:latin typeface="Public Sans"/>
              <a:ea typeface="Public Sans"/>
              <a:cs typeface="Public Sans"/>
              <a:sym typeface="Public Sans"/>
            </a:endParaRPr>
          </a:p>
          <a:p>
            <a:pPr algn="just">
              <a:lnSpc>
                <a:spcPts val="2904"/>
              </a:lnSpc>
            </a:pPr>
            <a:r>
              <a:rPr lang="en-US" sz="2074" spc="-26">
                <a:solidFill>
                  <a:srgbClr val="272665"/>
                </a:solidFill>
                <a:latin typeface="Public Sans"/>
                <a:ea typeface="Public Sans"/>
                <a:cs typeface="Public Sans"/>
                <a:sym typeface="Public Sans"/>
              </a:rPr>
              <a:t> </a:t>
            </a:r>
          </a:p>
        </p:txBody>
      </p:sp>
      <p:sp>
        <p:nvSpPr>
          <p:cNvPr id="4" name="TextBox 4"/>
          <p:cNvSpPr txBox="1"/>
          <p:nvPr/>
        </p:nvSpPr>
        <p:spPr>
          <a:xfrm>
            <a:off x="3615197" y="2081023"/>
            <a:ext cx="11057607" cy="531496"/>
          </a:xfrm>
          <a:prstGeom prst="rect">
            <a:avLst/>
          </a:prstGeom>
        </p:spPr>
        <p:txBody>
          <a:bodyPr lIns="0" tIns="0" rIns="0" bIns="0" rtlCol="0" anchor="t">
            <a:spAutoFit/>
          </a:bodyPr>
          <a:lstStyle/>
          <a:p>
            <a:pPr algn="ctr">
              <a:lnSpc>
                <a:spcPts val="3840"/>
              </a:lnSpc>
            </a:pPr>
            <a:r>
              <a:rPr lang="en-US" sz="4000" spc="-328">
                <a:solidFill>
                  <a:srgbClr val="FFFFFF"/>
                </a:solidFill>
                <a:latin typeface="Public Sans"/>
                <a:ea typeface="Public Sans"/>
                <a:cs typeface="Public Sans"/>
                <a:sym typeface="Public Sans"/>
              </a:rPr>
              <a:t>Unit quality concerns</a:t>
            </a:r>
          </a:p>
        </p:txBody>
      </p:sp>
      <p:sp>
        <p:nvSpPr>
          <p:cNvPr id="5" name="TextBox 5"/>
          <p:cNvSpPr txBox="1"/>
          <p:nvPr/>
        </p:nvSpPr>
        <p:spPr>
          <a:xfrm>
            <a:off x="-1335082" y="4612004"/>
            <a:ext cx="11057607" cy="531496"/>
          </a:xfrm>
          <a:prstGeom prst="rect">
            <a:avLst/>
          </a:prstGeom>
        </p:spPr>
        <p:txBody>
          <a:bodyPr lIns="0" tIns="0" rIns="0" bIns="0" rtlCol="0" anchor="t">
            <a:spAutoFit/>
          </a:bodyPr>
          <a:lstStyle/>
          <a:p>
            <a:pPr algn="ctr">
              <a:lnSpc>
                <a:spcPts val="3840"/>
              </a:lnSpc>
            </a:pPr>
            <a:r>
              <a:rPr lang="en-US" sz="4000" spc="-328">
                <a:solidFill>
                  <a:srgbClr val="FFFFFF"/>
                </a:solidFill>
                <a:latin typeface="Public Sans"/>
                <a:ea typeface="Public Sans"/>
                <a:cs typeface="Public Sans"/>
                <a:sym typeface="Public Sans"/>
              </a:rPr>
              <a:t>Landlord concerns</a:t>
            </a:r>
          </a:p>
        </p:txBody>
      </p:sp>
      <p:sp>
        <p:nvSpPr>
          <p:cNvPr id="6" name="TextBox 6"/>
          <p:cNvSpPr txBox="1"/>
          <p:nvPr/>
        </p:nvSpPr>
        <p:spPr>
          <a:xfrm>
            <a:off x="7940907" y="4612004"/>
            <a:ext cx="11057607" cy="531496"/>
          </a:xfrm>
          <a:prstGeom prst="rect">
            <a:avLst/>
          </a:prstGeom>
        </p:spPr>
        <p:txBody>
          <a:bodyPr lIns="0" tIns="0" rIns="0" bIns="0" rtlCol="0" anchor="t">
            <a:spAutoFit/>
          </a:bodyPr>
          <a:lstStyle/>
          <a:p>
            <a:pPr algn="ctr">
              <a:lnSpc>
                <a:spcPts val="3840"/>
              </a:lnSpc>
            </a:pPr>
            <a:r>
              <a:rPr lang="en-US" sz="4000" spc="-328">
                <a:solidFill>
                  <a:srgbClr val="FFFFFF"/>
                </a:solidFill>
                <a:latin typeface="Public Sans"/>
                <a:ea typeface="Public Sans"/>
                <a:cs typeface="Public Sans"/>
                <a:sym typeface="Public Sans"/>
              </a:rPr>
              <a:t>Tenant concerns</a:t>
            </a:r>
          </a:p>
        </p:txBody>
      </p:sp>
      <p:sp>
        <p:nvSpPr>
          <p:cNvPr id="7" name="TextBox 7"/>
          <p:cNvSpPr txBox="1"/>
          <p:nvPr/>
        </p:nvSpPr>
        <p:spPr>
          <a:xfrm>
            <a:off x="9884450" y="5467350"/>
            <a:ext cx="7566706" cy="5526472"/>
          </a:xfrm>
          <a:prstGeom prst="rect">
            <a:avLst/>
          </a:prstGeom>
        </p:spPr>
        <p:txBody>
          <a:bodyPr lIns="0" tIns="0" rIns="0" bIns="0" rtlCol="0" anchor="t">
            <a:spAutoFit/>
          </a:bodyPr>
          <a:lstStyle/>
          <a:p>
            <a:pPr marL="426256" lvl="1" indent="-213128" algn="just">
              <a:lnSpc>
                <a:spcPts val="3593"/>
              </a:lnSpc>
              <a:buAutoNum type="arabicPeriod"/>
            </a:pPr>
            <a:r>
              <a:rPr lang="en-US" sz="1974" spc="-25">
                <a:solidFill>
                  <a:srgbClr val="272665"/>
                </a:solidFill>
                <a:latin typeface="Public Sans"/>
                <a:ea typeface="Public Sans"/>
                <a:cs typeface="Public Sans"/>
                <a:sym typeface="Public Sans"/>
              </a:rPr>
              <a:t>  Pests/insects other than bedbugs (73%) </a:t>
            </a:r>
          </a:p>
          <a:p>
            <a:pPr marL="426256" lvl="1" indent="-213128" algn="just">
              <a:lnSpc>
                <a:spcPts val="3593"/>
              </a:lnSpc>
              <a:buAutoNum type="arabicPeriod"/>
            </a:pPr>
            <a:r>
              <a:rPr lang="en-US" sz="1974" spc="-25">
                <a:solidFill>
                  <a:srgbClr val="272665"/>
                </a:solidFill>
                <a:latin typeface="Public Sans"/>
                <a:ea typeface="Public Sans"/>
                <a:cs typeface="Public Sans"/>
                <a:sym typeface="Public Sans"/>
              </a:rPr>
              <a:t>  Unit too hot or too cold (71%) </a:t>
            </a:r>
          </a:p>
          <a:p>
            <a:pPr marL="426256" lvl="1" indent="-213128" algn="just">
              <a:lnSpc>
                <a:spcPts val="3593"/>
              </a:lnSpc>
              <a:buAutoNum type="arabicPeriod"/>
            </a:pPr>
            <a:r>
              <a:rPr lang="en-US" sz="1974" spc="-25">
                <a:solidFill>
                  <a:srgbClr val="272665"/>
                </a:solidFill>
                <a:latin typeface="Public Sans"/>
                <a:ea typeface="Public Sans"/>
                <a:cs typeface="Public Sans"/>
                <a:sym typeface="Public Sans"/>
              </a:rPr>
              <a:t>  Water leaks (62%) </a:t>
            </a:r>
          </a:p>
          <a:p>
            <a:pPr marL="426256" lvl="1" indent="-213128" algn="just">
              <a:lnSpc>
                <a:spcPts val="3593"/>
              </a:lnSpc>
              <a:buAutoNum type="arabicPeriod"/>
            </a:pPr>
            <a:r>
              <a:rPr lang="en-US" sz="1974" spc="-25">
                <a:solidFill>
                  <a:srgbClr val="272665"/>
                </a:solidFill>
                <a:latin typeface="Public Sans"/>
                <a:ea typeface="Public Sans"/>
                <a:cs typeface="Public Sans"/>
                <a:sym typeface="Public Sans"/>
              </a:rPr>
              <a:t>  Noise (51%) </a:t>
            </a:r>
          </a:p>
          <a:p>
            <a:pPr marL="426256" lvl="1" indent="-213128" algn="just">
              <a:lnSpc>
                <a:spcPts val="3593"/>
              </a:lnSpc>
              <a:buAutoNum type="arabicPeriod"/>
            </a:pPr>
            <a:r>
              <a:rPr lang="en-US" sz="1974" spc="-25">
                <a:solidFill>
                  <a:srgbClr val="272665"/>
                </a:solidFill>
                <a:latin typeface="Public Sans"/>
                <a:ea typeface="Public Sans"/>
                <a:cs typeface="Public Sans"/>
                <a:sym typeface="Public Sans"/>
              </a:rPr>
              <a:t>  Drafty doors (49%)</a:t>
            </a:r>
          </a:p>
          <a:p>
            <a:pPr marL="426256" lvl="1" indent="-213128" algn="just">
              <a:lnSpc>
                <a:spcPts val="3593"/>
              </a:lnSpc>
              <a:buAutoNum type="arabicPeriod"/>
            </a:pPr>
            <a:r>
              <a:rPr lang="en-US" sz="1974" spc="-25">
                <a:solidFill>
                  <a:srgbClr val="272665"/>
                </a:solidFill>
                <a:latin typeface="Public Sans"/>
                <a:ea typeface="Public Sans"/>
                <a:cs typeface="Public Sans"/>
                <a:sym typeface="Public Sans"/>
              </a:rPr>
              <a:t>  Dysfunctional windows (49%) </a:t>
            </a:r>
          </a:p>
          <a:p>
            <a:pPr marL="426256" lvl="1" indent="-213128" algn="just">
              <a:lnSpc>
                <a:spcPts val="3593"/>
              </a:lnSpc>
              <a:buAutoNum type="arabicPeriod"/>
            </a:pPr>
            <a:r>
              <a:rPr lang="en-US" sz="1974" spc="-25">
                <a:solidFill>
                  <a:srgbClr val="272665"/>
                </a:solidFill>
                <a:latin typeface="Public Sans"/>
                <a:ea typeface="Public Sans"/>
                <a:cs typeface="Public Sans"/>
                <a:sym typeface="Public Sans"/>
              </a:rPr>
              <a:t>  Mould (47%) </a:t>
            </a:r>
          </a:p>
          <a:p>
            <a:pPr marL="426256" lvl="1" indent="-213128" algn="just">
              <a:lnSpc>
                <a:spcPts val="3593"/>
              </a:lnSpc>
              <a:buAutoNum type="arabicPeriod"/>
            </a:pPr>
            <a:r>
              <a:rPr lang="en-US" sz="1974" spc="-25">
                <a:solidFill>
                  <a:srgbClr val="272665"/>
                </a:solidFill>
                <a:latin typeface="Public Sans"/>
                <a:ea typeface="Public Sans"/>
                <a:cs typeface="Public Sans"/>
                <a:sym typeface="Public Sans"/>
              </a:rPr>
              <a:t>  Poor air quality (43%) </a:t>
            </a:r>
          </a:p>
          <a:p>
            <a:pPr marL="426256" lvl="1" indent="-213128" algn="just">
              <a:lnSpc>
                <a:spcPts val="3593"/>
              </a:lnSpc>
              <a:buAutoNum type="arabicPeriod"/>
            </a:pPr>
            <a:r>
              <a:rPr lang="en-US" sz="1974" spc="-25">
                <a:solidFill>
                  <a:srgbClr val="272665"/>
                </a:solidFill>
                <a:latin typeface="Public Sans"/>
                <a:ea typeface="Public Sans"/>
                <a:cs typeface="Public Sans"/>
                <a:sym typeface="Public Sans"/>
              </a:rPr>
              <a:t>  Bedbugs (42%)</a:t>
            </a:r>
          </a:p>
          <a:p>
            <a:pPr marL="426256" lvl="1" indent="-213128" algn="just">
              <a:lnSpc>
                <a:spcPts val="3593"/>
              </a:lnSpc>
              <a:buAutoNum type="arabicPeriod"/>
            </a:pPr>
            <a:r>
              <a:rPr lang="en-US" sz="1974" spc="-25">
                <a:solidFill>
                  <a:srgbClr val="272665"/>
                </a:solidFill>
                <a:latin typeface="Public Sans"/>
                <a:ea typeface="Public Sans"/>
                <a:cs typeface="Public Sans"/>
                <a:sym typeface="Public Sans"/>
              </a:rPr>
              <a:t>  Large cracks in unit (37%)</a:t>
            </a:r>
          </a:p>
          <a:p>
            <a:pPr algn="just">
              <a:lnSpc>
                <a:spcPts val="2764"/>
              </a:lnSpc>
            </a:pPr>
            <a:endParaRPr lang="en-US" sz="1974" spc="-25">
              <a:solidFill>
                <a:srgbClr val="272665"/>
              </a:solidFill>
              <a:latin typeface="Public Sans"/>
              <a:ea typeface="Public Sans"/>
              <a:cs typeface="Public Sans"/>
              <a:sym typeface="Public Sans"/>
            </a:endParaRPr>
          </a:p>
          <a:p>
            <a:pPr algn="just">
              <a:lnSpc>
                <a:spcPts val="2764"/>
              </a:lnSpc>
            </a:pPr>
            <a:endParaRPr lang="en-US" sz="1974" spc="-25">
              <a:solidFill>
                <a:srgbClr val="272665"/>
              </a:solidFill>
              <a:latin typeface="Public Sans"/>
              <a:ea typeface="Public Sans"/>
              <a:cs typeface="Public Sans"/>
              <a:sym typeface="Public Sans"/>
            </a:endParaRPr>
          </a:p>
          <a:p>
            <a:pPr algn="just">
              <a:lnSpc>
                <a:spcPts val="2764"/>
              </a:lnSpc>
            </a:pPr>
            <a:r>
              <a:rPr lang="en-US" sz="1974" spc="-25">
                <a:solidFill>
                  <a:srgbClr val="272665"/>
                </a:solidFill>
                <a:latin typeface="Public Sans"/>
                <a:ea typeface="Public Sans"/>
                <a:cs typeface="Public Sans"/>
                <a:sym typeface="Public Sans"/>
              </a:rPr>
              <a:t> </a:t>
            </a:r>
          </a:p>
        </p:txBody>
      </p:sp>
      <p:sp>
        <p:nvSpPr>
          <p:cNvPr id="8" name="TextBox 8"/>
          <p:cNvSpPr txBox="1"/>
          <p:nvPr/>
        </p:nvSpPr>
        <p:spPr>
          <a:xfrm>
            <a:off x="791368" y="5429250"/>
            <a:ext cx="7566706" cy="5870626"/>
          </a:xfrm>
          <a:prstGeom prst="rect">
            <a:avLst/>
          </a:prstGeom>
        </p:spPr>
        <p:txBody>
          <a:bodyPr lIns="0" tIns="0" rIns="0" bIns="0" rtlCol="0" anchor="t">
            <a:spAutoFit/>
          </a:bodyPr>
          <a:lstStyle/>
          <a:p>
            <a:pPr marL="426256" lvl="1" indent="-213128" algn="just">
              <a:lnSpc>
                <a:spcPts val="3573"/>
              </a:lnSpc>
              <a:buAutoNum type="arabicPeriod"/>
            </a:pPr>
            <a:r>
              <a:rPr lang="en-US" sz="1974" spc="-25">
                <a:solidFill>
                  <a:srgbClr val="272665"/>
                </a:solidFill>
                <a:latin typeface="Public Sans"/>
                <a:ea typeface="Public Sans"/>
                <a:cs typeface="Public Sans"/>
                <a:sym typeface="Public Sans"/>
              </a:rPr>
              <a:t> Plumbing leaks (≤18%) </a:t>
            </a:r>
          </a:p>
          <a:p>
            <a:pPr marL="426256" lvl="1" indent="-213128" algn="just">
              <a:lnSpc>
                <a:spcPts val="3573"/>
              </a:lnSpc>
              <a:buAutoNum type="arabicPeriod"/>
            </a:pPr>
            <a:r>
              <a:rPr lang="en-US" sz="1974" spc="-25">
                <a:solidFill>
                  <a:srgbClr val="272665"/>
                </a:solidFill>
                <a:latin typeface="Public Sans"/>
                <a:ea typeface="Public Sans"/>
                <a:cs typeface="Public Sans"/>
                <a:sym typeface="Public Sans"/>
              </a:rPr>
              <a:t> Broken windows (≤15%) </a:t>
            </a:r>
          </a:p>
          <a:p>
            <a:pPr marL="426256" lvl="1" indent="-213128" algn="just">
              <a:lnSpc>
                <a:spcPts val="3573"/>
              </a:lnSpc>
              <a:buAutoNum type="arabicPeriod"/>
            </a:pPr>
            <a:r>
              <a:rPr lang="en-US" sz="1974" spc="-25">
                <a:solidFill>
                  <a:srgbClr val="272665"/>
                </a:solidFill>
                <a:latin typeface="Public Sans"/>
                <a:ea typeface="Public Sans"/>
                <a:cs typeface="Public Sans"/>
                <a:sym typeface="Public Sans"/>
              </a:rPr>
              <a:t> Broken or non-functioning exterior door locks (≤14%)</a:t>
            </a:r>
          </a:p>
          <a:p>
            <a:pPr marL="426256" lvl="1" indent="-213128" algn="just">
              <a:lnSpc>
                <a:spcPts val="3573"/>
              </a:lnSpc>
              <a:buAutoNum type="arabicPeriod"/>
            </a:pPr>
            <a:r>
              <a:rPr lang="en-US" sz="1974" spc="-25">
                <a:solidFill>
                  <a:srgbClr val="272665"/>
                </a:solidFill>
                <a:latin typeface="Public Sans"/>
                <a:ea typeface="Public Sans"/>
                <a:cs typeface="Public Sans"/>
                <a:sym typeface="Public Sans"/>
              </a:rPr>
              <a:t> Bedbugs (≤14%) </a:t>
            </a:r>
          </a:p>
          <a:p>
            <a:pPr marL="426256" lvl="1" indent="-213128" algn="just">
              <a:lnSpc>
                <a:spcPts val="3573"/>
              </a:lnSpc>
              <a:buAutoNum type="arabicPeriod"/>
            </a:pPr>
            <a:r>
              <a:rPr lang="en-US" sz="1974" spc="-25">
                <a:solidFill>
                  <a:srgbClr val="272665"/>
                </a:solidFill>
                <a:latin typeface="Public Sans"/>
                <a:ea typeface="Public Sans"/>
                <a:cs typeface="Public Sans"/>
                <a:sym typeface="Public Sans"/>
              </a:rPr>
              <a:t> Mice (≤13%) </a:t>
            </a:r>
          </a:p>
          <a:p>
            <a:pPr marL="426256" lvl="1" indent="-213128" algn="just">
              <a:lnSpc>
                <a:spcPts val="3573"/>
              </a:lnSpc>
              <a:buAutoNum type="arabicPeriod"/>
            </a:pPr>
            <a:r>
              <a:rPr lang="en-US" sz="1974" spc="-25">
                <a:solidFill>
                  <a:srgbClr val="272665"/>
                </a:solidFill>
                <a:latin typeface="Public Sans"/>
                <a:ea typeface="Public Sans"/>
                <a:cs typeface="Public Sans"/>
                <a:sym typeface="Public Sans"/>
              </a:rPr>
              <a:t> Pet damage (≤10%) </a:t>
            </a:r>
          </a:p>
          <a:p>
            <a:pPr marL="426256" lvl="1" indent="-213128" algn="just">
              <a:lnSpc>
                <a:spcPts val="3573"/>
              </a:lnSpc>
              <a:buAutoNum type="arabicPeriod"/>
            </a:pPr>
            <a:r>
              <a:rPr lang="en-US" sz="1974" spc="-25">
                <a:solidFill>
                  <a:srgbClr val="272665"/>
                </a:solidFill>
                <a:latin typeface="Public Sans"/>
                <a:ea typeface="Public Sans"/>
                <a:cs typeface="Public Sans"/>
                <a:sym typeface="Public Sans"/>
              </a:rPr>
              <a:t> Cracks or holes in walls floors or ceilings (≤9%) </a:t>
            </a:r>
          </a:p>
          <a:p>
            <a:pPr marL="426256" lvl="1" indent="-213128" algn="just">
              <a:lnSpc>
                <a:spcPts val="3573"/>
              </a:lnSpc>
              <a:buAutoNum type="arabicPeriod"/>
            </a:pPr>
            <a:r>
              <a:rPr lang="en-US" sz="1974" spc="-25">
                <a:solidFill>
                  <a:srgbClr val="272665"/>
                </a:solidFill>
                <a:latin typeface="Public Sans"/>
                <a:ea typeface="Public Sans"/>
                <a:cs typeface="Public Sans"/>
                <a:sym typeface="Public Sans"/>
              </a:rPr>
              <a:t> Heat not working (≤12%) </a:t>
            </a:r>
          </a:p>
          <a:p>
            <a:pPr marL="426256" lvl="1" indent="-213128" algn="just">
              <a:lnSpc>
                <a:spcPts val="3573"/>
              </a:lnSpc>
              <a:buAutoNum type="arabicPeriod"/>
            </a:pPr>
            <a:r>
              <a:rPr lang="en-US" sz="1974" spc="-25">
                <a:solidFill>
                  <a:srgbClr val="272665"/>
                </a:solidFill>
                <a:latin typeface="Public Sans"/>
                <a:ea typeface="Public Sans"/>
                <a:cs typeface="Public Sans"/>
                <a:sym typeface="Public Sans"/>
              </a:rPr>
              <a:t> Evidence of mould (≤3%) </a:t>
            </a:r>
          </a:p>
          <a:p>
            <a:pPr marL="426256" lvl="1" indent="-213128" algn="just">
              <a:lnSpc>
                <a:spcPts val="3573"/>
              </a:lnSpc>
              <a:buAutoNum type="arabicPeriod"/>
            </a:pPr>
            <a:r>
              <a:rPr lang="en-US" sz="1974" spc="-25">
                <a:solidFill>
                  <a:srgbClr val="272665"/>
                </a:solidFill>
                <a:latin typeface="Public Sans"/>
                <a:ea typeface="Public Sans"/>
                <a:cs typeface="Public Sans"/>
                <a:sym typeface="Public Sans"/>
              </a:rPr>
              <a:t> Water leaks or flooding from outside (≤2%)</a:t>
            </a:r>
          </a:p>
          <a:p>
            <a:pPr algn="just">
              <a:lnSpc>
                <a:spcPts val="2764"/>
              </a:lnSpc>
            </a:pPr>
            <a:endParaRPr lang="en-US" sz="1974" spc="-25">
              <a:solidFill>
                <a:srgbClr val="272665"/>
              </a:solidFill>
              <a:latin typeface="Public Sans"/>
              <a:ea typeface="Public Sans"/>
              <a:cs typeface="Public Sans"/>
              <a:sym typeface="Public Sans"/>
            </a:endParaRPr>
          </a:p>
          <a:p>
            <a:pPr algn="just">
              <a:lnSpc>
                <a:spcPts val="2764"/>
              </a:lnSpc>
            </a:pPr>
            <a:endParaRPr lang="en-US" sz="1974" spc="-25">
              <a:solidFill>
                <a:srgbClr val="272665"/>
              </a:solidFill>
              <a:latin typeface="Public Sans"/>
              <a:ea typeface="Public Sans"/>
              <a:cs typeface="Public Sans"/>
              <a:sym typeface="Public Sans"/>
            </a:endParaRPr>
          </a:p>
          <a:p>
            <a:pPr algn="just">
              <a:lnSpc>
                <a:spcPts val="2764"/>
              </a:lnSpc>
            </a:pPr>
            <a:endParaRPr lang="en-US" sz="1974" spc="-25">
              <a:solidFill>
                <a:srgbClr val="272665"/>
              </a:solidFill>
              <a:latin typeface="Public Sans"/>
              <a:ea typeface="Public Sans"/>
              <a:cs typeface="Public Sans"/>
              <a:sym typeface="Public Sans"/>
            </a:endParaRPr>
          </a:p>
          <a:p>
            <a:pPr algn="just">
              <a:lnSpc>
                <a:spcPts val="2764"/>
              </a:lnSpc>
            </a:pPr>
            <a:r>
              <a:rPr lang="en-US" sz="1974" spc="-25">
                <a:solidFill>
                  <a:srgbClr val="272665"/>
                </a:solidFill>
                <a:latin typeface="Public Sans"/>
                <a:ea typeface="Public Sans"/>
                <a:cs typeface="Public Sans"/>
                <a:sym typeface="Public Sans"/>
              </a:rPr>
              <a:t> </a:t>
            </a:r>
          </a:p>
        </p:txBody>
      </p:sp>
      <p:sp>
        <p:nvSpPr>
          <p:cNvPr id="9" name="Freeform 9"/>
          <p:cNvSpPr/>
          <p:nvPr/>
        </p:nvSpPr>
        <p:spPr>
          <a:xfrm>
            <a:off x="15986604" y="121956"/>
            <a:ext cx="2017284" cy="2566689"/>
          </a:xfrm>
          <a:custGeom>
            <a:avLst/>
            <a:gdLst/>
            <a:ahLst/>
            <a:cxnLst/>
            <a:rect l="l" t="t" r="r" b="b"/>
            <a:pathLst>
              <a:path w="2017284" h="2566689">
                <a:moveTo>
                  <a:pt x="0" y="0"/>
                </a:moveTo>
                <a:lnTo>
                  <a:pt x="2017284" y="0"/>
                </a:lnTo>
                <a:lnTo>
                  <a:pt x="2017284" y="2566690"/>
                </a:lnTo>
                <a:lnTo>
                  <a:pt x="0" y="2566690"/>
                </a:lnTo>
                <a:lnTo>
                  <a:pt x="0" y="0"/>
                </a:lnTo>
                <a:close/>
              </a:path>
            </a:pathLst>
          </a:custGeom>
          <a:blipFill>
            <a:blip r:embed="rId3"/>
            <a:stretch>
              <a:fillRect/>
            </a:stretch>
          </a:blipFill>
        </p:spPr>
        <p:txBody>
          <a:bodyPr/>
          <a:lstStyle/>
          <a:p>
            <a:endParaRPr lang="en-C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6E4EF"/>
        </a:solidFill>
        <a:effectLst/>
      </p:bgPr>
    </p:bg>
    <p:spTree>
      <p:nvGrpSpPr>
        <p:cNvPr id="1" name=""/>
        <p:cNvGrpSpPr/>
        <p:nvPr/>
      </p:nvGrpSpPr>
      <p:grpSpPr>
        <a:xfrm>
          <a:off x="0" y="0"/>
          <a:ext cx="0" cy="0"/>
          <a:chOff x="0" y="0"/>
          <a:chExt cx="0" cy="0"/>
        </a:xfrm>
      </p:grpSpPr>
      <p:sp>
        <p:nvSpPr>
          <p:cNvPr id="2" name="TextBox 2"/>
          <p:cNvSpPr txBox="1"/>
          <p:nvPr/>
        </p:nvSpPr>
        <p:spPr>
          <a:xfrm>
            <a:off x="2351877" y="1066725"/>
            <a:ext cx="13584247" cy="1232538"/>
          </a:xfrm>
          <a:prstGeom prst="rect">
            <a:avLst/>
          </a:prstGeom>
        </p:spPr>
        <p:txBody>
          <a:bodyPr lIns="0" tIns="0" rIns="0" bIns="0" rtlCol="0" anchor="t">
            <a:spAutoFit/>
          </a:bodyPr>
          <a:lstStyle/>
          <a:p>
            <a:pPr algn="ctr">
              <a:lnSpc>
                <a:spcPts val="9120"/>
              </a:lnSpc>
            </a:pPr>
            <a:r>
              <a:rPr lang="en-US" sz="9500" spc="-779">
                <a:solidFill>
                  <a:srgbClr val="272665"/>
                </a:solidFill>
                <a:latin typeface="Public Sans"/>
                <a:ea typeface="Public Sans"/>
                <a:cs typeface="Public Sans"/>
                <a:sym typeface="Public Sans"/>
              </a:rPr>
              <a:t>Points of Connection</a:t>
            </a:r>
          </a:p>
        </p:txBody>
      </p:sp>
      <p:sp>
        <p:nvSpPr>
          <p:cNvPr id="3" name="TextBox 3"/>
          <p:cNvSpPr txBox="1"/>
          <p:nvPr/>
        </p:nvSpPr>
        <p:spPr>
          <a:xfrm>
            <a:off x="3360923" y="2650407"/>
            <a:ext cx="11057607" cy="531496"/>
          </a:xfrm>
          <a:prstGeom prst="rect">
            <a:avLst/>
          </a:prstGeom>
        </p:spPr>
        <p:txBody>
          <a:bodyPr lIns="0" tIns="0" rIns="0" bIns="0" rtlCol="0" anchor="t">
            <a:spAutoFit/>
          </a:bodyPr>
          <a:lstStyle/>
          <a:p>
            <a:pPr algn="ctr">
              <a:lnSpc>
                <a:spcPts val="3840"/>
              </a:lnSpc>
            </a:pPr>
            <a:r>
              <a:rPr lang="en-US" sz="4000" spc="-328">
                <a:solidFill>
                  <a:srgbClr val="FFFFFF"/>
                </a:solidFill>
                <a:latin typeface="Public Sans"/>
                <a:ea typeface="Public Sans"/>
                <a:cs typeface="Public Sans"/>
                <a:sym typeface="Public Sans"/>
              </a:rPr>
              <a:t>Lack of trust and communication </a:t>
            </a:r>
          </a:p>
        </p:txBody>
      </p:sp>
      <p:sp>
        <p:nvSpPr>
          <p:cNvPr id="4" name="TextBox 4"/>
          <p:cNvSpPr txBox="1"/>
          <p:nvPr/>
        </p:nvSpPr>
        <p:spPr>
          <a:xfrm>
            <a:off x="530044" y="3635021"/>
            <a:ext cx="13724016" cy="1369077"/>
          </a:xfrm>
          <a:prstGeom prst="rect">
            <a:avLst/>
          </a:prstGeom>
        </p:spPr>
        <p:txBody>
          <a:bodyPr lIns="0" tIns="0" rIns="0" bIns="0" rtlCol="0" anchor="t">
            <a:spAutoFit/>
          </a:bodyPr>
          <a:lstStyle/>
          <a:p>
            <a:pPr marL="426256" lvl="1" indent="-213128" algn="l">
              <a:lnSpc>
                <a:spcPts val="2764"/>
              </a:lnSpc>
              <a:buFont typeface="Arial"/>
              <a:buChar char="•"/>
            </a:pPr>
            <a:r>
              <a:rPr lang="en-US" sz="1974" spc="-25">
                <a:solidFill>
                  <a:srgbClr val="272665"/>
                </a:solidFill>
                <a:latin typeface="Public Sans"/>
                <a:ea typeface="Public Sans"/>
                <a:cs typeface="Public Sans"/>
                <a:sym typeface="Public Sans"/>
              </a:rPr>
              <a:t>Landlords reported challenges with contacting tenants and accessing units to complete repairs</a:t>
            </a:r>
          </a:p>
          <a:p>
            <a:pPr marL="426256" lvl="1" indent="-213128" algn="l">
              <a:lnSpc>
                <a:spcPts val="2764"/>
              </a:lnSpc>
              <a:buFont typeface="Arial"/>
              <a:buChar char="•"/>
            </a:pPr>
            <a:r>
              <a:rPr lang="en-US" sz="1974" spc="-25">
                <a:solidFill>
                  <a:srgbClr val="272665"/>
                </a:solidFill>
                <a:latin typeface="Public Sans"/>
                <a:ea typeface="Public Sans"/>
                <a:cs typeface="Public Sans"/>
                <a:sym typeface="Public Sans"/>
              </a:rPr>
              <a:t>Tenants reported a lack of comfort with landlords accessing unit</a:t>
            </a:r>
          </a:p>
          <a:p>
            <a:pPr algn="ctr">
              <a:lnSpc>
                <a:spcPts val="2764"/>
              </a:lnSpc>
            </a:pPr>
            <a:endParaRPr lang="en-US" sz="1974" spc="-25">
              <a:solidFill>
                <a:srgbClr val="272665"/>
              </a:solidFill>
              <a:latin typeface="Public Sans"/>
              <a:ea typeface="Public Sans"/>
              <a:cs typeface="Public Sans"/>
              <a:sym typeface="Public Sans"/>
            </a:endParaRPr>
          </a:p>
          <a:p>
            <a:pPr algn="l">
              <a:lnSpc>
                <a:spcPts val="2764"/>
              </a:lnSpc>
            </a:pPr>
            <a:r>
              <a:rPr lang="en-US" sz="1974" spc="-25">
                <a:solidFill>
                  <a:srgbClr val="272665"/>
                </a:solidFill>
                <a:latin typeface="Public Sans"/>
                <a:ea typeface="Public Sans"/>
                <a:cs typeface="Public Sans"/>
                <a:sym typeface="Public Sans"/>
              </a:rPr>
              <a:t> </a:t>
            </a:r>
          </a:p>
        </p:txBody>
      </p:sp>
      <p:sp>
        <p:nvSpPr>
          <p:cNvPr id="5" name="TextBox 5"/>
          <p:cNvSpPr txBox="1"/>
          <p:nvPr/>
        </p:nvSpPr>
        <p:spPr>
          <a:xfrm>
            <a:off x="-1267821" y="5219700"/>
            <a:ext cx="11057607" cy="531496"/>
          </a:xfrm>
          <a:prstGeom prst="rect">
            <a:avLst/>
          </a:prstGeom>
        </p:spPr>
        <p:txBody>
          <a:bodyPr lIns="0" tIns="0" rIns="0" bIns="0" rtlCol="0" anchor="t">
            <a:spAutoFit/>
          </a:bodyPr>
          <a:lstStyle/>
          <a:p>
            <a:pPr algn="ctr">
              <a:lnSpc>
                <a:spcPts val="3840"/>
              </a:lnSpc>
            </a:pPr>
            <a:r>
              <a:rPr lang="en-US" sz="4000" spc="-328">
                <a:solidFill>
                  <a:srgbClr val="FFFFFF"/>
                </a:solidFill>
                <a:latin typeface="Public Sans"/>
                <a:ea typeface="Public Sans"/>
                <a:cs typeface="Public Sans"/>
                <a:sym typeface="Public Sans"/>
              </a:rPr>
              <a:t>Landlord concerns</a:t>
            </a:r>
          </a:p>
        </p:txBody>
      </p:sp>
      <p:sp>
        <p:nvSpPr>
          <p:cNvPr id="6" name="TextBox 6"/>
          <p:cNvSpPr txBox="1"/>
          <p:nvPr/>
        </p:nvSpPr>
        <p:spPr>
          <a:xfrm>
            <a:off x="7940907" y="5131901"/>
            <a:ext cx="11057607" cy="531496"/>
          </a:xfrm>
          <a:prstGeom prst="rect">
            <a:avLst/>
          </a:prstGeom>
        </p:spPr>
        <p:txBody>
          <a:bodyPr lIns="0" tIns="0" rIns="0" bIns="0" rtlCol="0" anchor="t">
            <a:spAutoFit/>
          </a:bodyPr>
          <a:lstStyle/>
          <a:p>
            <a:pPr algn="ctr">
              <a:lnSpc>
                <a:spcPts val="3840"/>
              </a:lnSpc>
            </a:pPr>
            <a:r>
              <a:rPr lang="en-US" sz="4000" spc="-328">
                <a:solidFill>
                  <a:srgbClr val="FFFFFF"/>
                </a:solidFill>
                <a:latin typeface="Public Sans"/>
                <a:ea typeface="Public Sans"/>
                <a:cs typeface="Public Sans"/>
                <a:sym typeface="Public Sans"/>
              </a:rPr>
              <a:t>Tenant concerns</a:t>
            </a:r>
          </a:p>
        </p:txBody>
      </p:sp>
      <p:sp>
        <p:nvSpPr>
          <p:cNvPr id="7" name="TextBox 7"/>
          <p:cNvSpPr txBox="1"/>
          <p:nvPr/>
        </p:nvSpPr>
        <p:spPr>
          <a:xfrm>
            <a:off x="9789786" y="5863422"/>
            <a:ext cx="7695605" cy="3487166"/>
          </a:xfrm>
          <a:prstGeom prst="rect">
            <a:avLst/>
          </a:prstGeom>
        </p:spPr>
        <p:txBody>
          <a:bodyPr lIns="0" tIns="0" rIns="0" bIns="0" rtlCol="0" anchor="t">
            <a:spAutoFit/>
          </a:bodyPr>
          <a:lstStyle/>
          <a:p>
            <a:pPr algn="ctr">
              <a:lnSpc>
                <a:spcPts val="3096"/>
              </a:lnSpc>
            </a:pPr>
            <a:endParaRPr/>
          </a:p>
          <a:p>
            <a:pPr marL="410209" lvl="1" indent="-205105" algn="l">
              <a:lnSpc>
                <a:spcPts val="3096"/>
              </a:lnSpc>
              <a:buFont typeface="Arial"/>
              <a:buChar char="•"/>
            </a:pPr>
            <a:r>
              <a:rPr lang="en-US" sz="1899" spc="-24">
                <a:solidFill>
                  <a:srgbClr val="272665"/>
                </a:solidFill>
                <a:latin typeface="Public Sans"/>
                <a:ea typeface="Public Sans"/>
                <a:cs typeface="Public Sans"/>
                <a:sym typeface="Public Sans"/>
              </a:rPr>
              <a:t> 56% of tenants reported being comfortable with landlords accessing unit</a:t>
            </a:r>
          </a:p>
          <a:p>
            <a:pPr marL="820419" lvl="2" indent="-273473" algn="l">
              <a:lnSpc>
                <a:spcPts val="3096"/>
              </a:lnSpc>
              <a:buFont typeface="Arial"/>
              <a:buChar char="⚬"/>
            </a:pPr>
            <a:r>
              <a:rPr lang="en-US" sz="1899" spc="-24">
                <a:solidFill>
                  <a:srgbClr val="272665"/>
                </a:solidFill>
                <a:latin typeface="Public Sans"/>
                <a:ea typeface="Public Sans"/>
                <a:cs typeface="Public Sans"/>
                <a:sym typeface="Public Sans"/>
              </a:rPr>
              <a:t>25% reported being somewhat uncomfortable, 9% reported being uncomfortable </a:t>
            </a:r>
          </a:p>
          <a:p>
            <a:pPr marL="410209" lvl="1" indent="-205105" algn="l">
              <a:lnSpc>
                <a:spcPts val="3096"/>
              </a:lnSpc>
              <a:buFont typeface="Arial"/>
              <a:buChar char="•"/>
            </a:pPr>
            <a:r>
              <a:rPr lang="en-US" sz="1899" spc="-24">
                <a:solidFill>
                  <a:srgbClr val="272665"/>
                </a:solidFill>
                <a:latin typeface="Public Sans"/>
                <a:ea typeface="Public Sans"/>
                <a:cs typeface="Public Sans"/>
                <a:sym typeface="Public Sans"/>
              </a:rPr>
              <a:t>Tenants whose landlord lived in the same building as their landlord/property manager were 19% more likely to report anxiety, worry, nervousness or lack of sleep related to the physical conditions of their housing</a:t>
            </a:r>
          </a:p>
        </p:txBody>
      </p:sp>
      <p:sp>
        <p:nvSpPr>
          <p:cNvPr id="8" name="TextBox 8"/>
          <p:cNvSpPr txBox="1"/>
          <p:nvPr/>
        </p:nvSpPr>
        <p:spPr>
          <a:xfrm>
            <a:off x="530044" y="5951221"/>
            <a:ext cx="7695605" cy="3877691"/>
          </a:xfrm>
          <a:prstGeom prst="rect">
            <a:avLst/>
          </a:prstGeom>
        </p:spPr>
        <p:txBody>
          <a:bodyPr lIns="0" tIns="0" rIns="0" bIns="0" rtlCol="0" anchor="t">
            <a:spAutoFit/>
          </a:bodyPr>
          <a:lstStyle/>
          <a:p>
            <a:pPr algn="ctr">
              <a:lnSpc>
                <a:spcPts val="3096"/>
              </a:lnSpc>
            </a:pPr>
            <a:endParaRPr/>
          </a:p>
          <a:p>
            <a:pPr marL="410209" lvl="1" indent="-205105" algn="l">
              <a:lnSpc>
                <a:spcPts val="3096"/>
              </a:lnSpc>
              <a:buFont typeface="Arial"/>
              <a:buChar char="•"/>
            </a:pPr>
            <a:r>
              <a:rPr lang="en-US" sz="1899" spc="-24">
                <a:solidFill>
                  <a:srgbClr val="272665"/>
                </a:solidFill>
                <a:latin typeface="Public Sans"/>
                <a:ea typeface="Public Sans"/>
                <a:cs typeface="Public Sans"/>
                <a:sym typeface="Public Sans"/>
              </a:rPr>
              <a:t> 35% of respondents reported challenges in accessing a rental unit  </a:t>
            </a:r>
          </a:p>
          <a:p>
            <a:pPr marL="820419" lvl="2" indent="-273473" algn="l">
              <a:lnSpc>
                <a:spcPts val="3096"/>
              </a:lnSpc>
              <a:buFont typeface="Arial"/>
              <a:buChar char="⚬"/>
            </a:pPr>
            <a:r>
              <a:rPr lang="en-US" sz="1899" spc="-24">
                <a:solidFill>
                  <a:srgbClr val="272665"/>
                </a:solidFill>
                <a:latin typeface="Public Sans"/>
                <a:ea typeface="Public Sans"/>
                <a:cs typeface="Public Sans"/>
                <a:sym typeface="Public Sans"/>
              </a:rPr>
              <a:t>42% of those who reported challenges cited tenant refusal </a:t>
            </a:r>
          </a:p>
          <a:p>
            <a:pPr marL="820419" lvl="2" indent="-273473" algn="l">
              <a:lnSpc>
                <a:spcPts val="3096"/>
              </a:lnSpc>
              <a:buFont typeface="Arial"/>
              <a:buChar char="⚬"/>
            </a:pPr>
            <a:r>
              <a:rPr lang="en-US" sz="1899" spc="-24">
                <a:solidFill>
                  <a:srgbClr val="272665"/>
                </a:solidFill>
                <a:latin typeface="Public Sans"/>
                <a:ea typeface="Public Sans"/>
                <a:cs typeface="Public Sans"/>
                <a:sym typeface="Public Sans"/>
              </a:rPr>
              <a:t>37% of those who reported challenges cited not being able to reach the tenant</a:t>
            </a:r>
          </a:p>
          <a:p>
            <a:pPr marL="820419" lvl="2" indent="-273473" algn="l">
              <a:lnSpc>
                <a:spcPts val="3096"/>
              </a:lnSpc>
              <a:buFont typeface="Arial"/>
              <a:buChar char="⚬"/>
            </a:pPr>
            <a:r>
              <a:rPr lang="en-US" sz="1899" spc="-24">
                <a:solidFill>
                  <a:srgbClr val="272665"/>
                </a:solidFill>
                <a:latin typeface="Public Sans"/>
                <a:ea typeface="Public Sans"/>
                <a:cs typeface="Public Sans"/>
                <a:sym typeface="Public Sans"/>
              </a:rPr>
              <a:t>26% of those who reported challenges cited concern for personal safety</a:t>
            </a:r>
          </a:p>
          <a:p>
            <a:pPr marL="820419" lvl="2" indent="-273473" algn="l">
              <a:lnSpc>
                <a:spcPts val="3096"/>
              </a:lnSpc>
              <a:buFont typeface="Arial"/>
              <a:buChar char="⚬"/>
            </a:pPr>
            <a:r>
              <a:rPr lang="en-US" sz="1899" spc="-24">
                <a:solidFill>
                  <a:srgbClr val="272665"/>
                </a:solidFill>
                <a:latin typeface="Public Sans"/>
                <a:ea typeface="Public Sans"/>
                <a:cs typeface="Public Sans"/>
                <a:sym typeface="Public Sans"/>
              </a:rPr>
              <a:t> 21% of those who reported challenges cited concern for tenant’s mental health </a:t>
            </a:r>
          </a:p>
          <a:p>
            <a:pPr algn="l">
              <a:lnSpc>
                <a:spcPts val="3096"/>
              </a:lnSpc>
            </a:pPr>
            <a:endParaRPr lang="en-US" sz="1899" spc="-24">
              <a:solidFill>
                <a:srgbClr val="272665"/>
              </a:solidFill>
              <a:latin typeface="Public Sans"/>
              <a:ea typeface="Public Sans"/>
              <a:cs typeface="Public Sans"/>
              <a:sym typeface="Public Sans"/>
            </a:endParaRPr>
          </a:p>
        </p:txBody>
      </p:sp>
      <p:sp>
        <p:nvSpPr>
          <p:cNvPr id="9" name="Freeform 9"/>
          <p:cNvSpPr/>
          <p:nvPr/>
        </p:nvSpPr>
        <p:spPr>
          <a:xfrm>
            <a:off x="16046436" y="121956"/>
            <a:ext cx="1957452" cy="2490563"/>
          </a:xfrm>
          <a:custGeom>
            <a:avLst/>
            <a:gdLst/>
            <a:ahLst/>
            <a:cxnLst/>
            <a:rect l="l" t="t" r="r" b="b"/>
            <a:pathLst>
              <a:path w="1957452" h="2490563">
                <a:moveTo>
                  <a:pt x="0" y="0"/>
                </a:moveTo>
                <a:lnTo>
                  <a:pt x="1957452" y="0"/>
                </a:lnTo>
                <a:lnTo>
                  <a:pt x="1957452" y="2490563"/>
                </a:lnTo>
                <a:lnTo>
                  <a:pt x="0" y="2490563"/>
                </a:lnTo>
                <a:lnTo>
                  <a:pt x="0" y="0"/>
                </a:lnTo>
                <a:close/>
              </a:path>
            </a:pathLst>
          </a:custGeom>
          <a:blipFill>
            <a:blip r:embed="rId3"/>
            <a:stretch>
              <a:fillRect/>
            </a:stretch>
          </a:blipFill>
        </p:spPr>
        <p:txBody>
          <a:bodyPr/>
          <a:lstStyle/>
          <a:p>
            <a:endParaRPr lang="en-CA"/>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6E4EF"/>
        </a:solidFill>
        <a:effectLst/>
      </p:bgPr>
    </p:bg>
    <p:spTree>
      <p:nvGrpSpPr>
        <p:cNvPr id="1" name=""/>
        <p:cNvGrpSpPr/>
        <p:nvPr/>
      </p:nvGrpSpPr>
      <p:grpSpPr>
        <a:xfrm>
          <a:off x="0" y="0"/>
          <a:ext cx="0" cy="0"/>
          <a:chOff x="0" y="0"/>
          <a:chExt cx="0" cy="0"/>
        </a:xfrm>
      </p:grpSpPr>
      <p:sp>
        <p:nvSpPr>
          <p:cNvPr id="2" name="TextBox 2"/>
          <p:cNvSpPr txBox="1"/>
          <p:nvPr/>
        </p:nvSpPr>
        <p:spPr>
          <a:xfrm>
            <a:off x="2351877" y="1066725"/>
            <a:ext cx="13584247" cy="1232538"/>
          </a:xfrm>
          <a:prstGeom prst="rect">
            <a:avLst/>
          </a:prstGeom>
        </p:spPr>
        <p:txBody>
          <a:bodyPr lIns="0" tIns="0" rIns="0" bIns="0" rtlCol="0" anchor="t">
            <a:spAutoFit/>
          </a:bodyPr>
          <a:lstStyle/>
          <a:p>
            <a:pPr algn="ctr">
              <a:lnSpc>
                <a:spcPts val="9120"/>
              </a:lnSpc>
            </a:pPr>
            <a:r>
              <a:rPr lang="en-US" sz="9500" spc="-779">
                <a:solidFill>
                  <a:srgbClr val="272665"/>
                </a:solidFill>
                <a:latin typeface="Public Sans"/>
                <a:ea typeface="Public Sans"/>
                <a:cs typeface="Public Sans"/>
                <a:sym typeface="Public Sans"/>
              </a:rPr>
              <a:t>Points of Connection</a:t>
            </a:r>
          </a:p>
        </p:txBody>
      </p:sp>
      <p:sp>
        <p:nvSpPr>
          <p:cNvPr id="3" name="TextBox 3"/>
          <p:cNvSpPr txBox="1"/>
          <p:nvPr/>
        </p:nvSpPr>
        <p:spPr>
          <a:xfrm>
            <a:off x="3360923" y="2650407"/>
            <a:ext cx="11057607" cy="531496"/>
          </a:xfrm>
          <a:prstGeom prst="rect">
            <a:avLst/>
          </a:prstGeom>
        </p:spPr>
        <p:txBody>
          <a:bodyPr lIns="0" tIns="0" rIns="0" bIns="0" rtlCol="0" anchor="t">
            <a:spAutoFit/>
          </a:bodyPr>
          <a:lstStyle/>
          <a:p>
            <a:pPr algn="ctr">
              <a:lnSpc>
                <a:spcPts val="3840"/>
              </a:lnSpc>
            </a:pPr>
            <a:r>
              <a:rPr lang="en-US" sz="4000" spc="-328">
                <a:solidFill>
                  <a:srgbClr val="FFFFFF"/>
                </a:solidFill>
                <a:latin typeface="Public Sans"/>
                <a:ea typeface="Public Sans"/>
                <a:cs typeface="Public Sans"/>
                <a:sym typeface="Public Sans"/>
              </a:rPr>
              <a:t>Lack of satisfaction and  effects on wellbeing </a:t>
            </a:r>
          </a:p>
        </p:txBody>
      </p:sp>
      <p:sp>
        <p:nvSpPr>
          <p:cNvPr id="4" name="TextBox 4"/>
          <p:cNvSpPr txBox="1"/>
          <p:nvPr/>
        </p:nvSpPr>
        <p:spPr>
          <a:xfrm>
            <a:off x="530044" y="3635021"/>
            <a:ext cx="15146703" cy="1026177"/>
          </a:xfrm>
          <a:prstGeom prst="rect">
            <a:avLst/>
          </a:prstGeom>
        </p:spPr>
        <p:txBody>
          <a:bodyPr lIns="0" tIns="0" rIns="0" bIns="0" rtlCol="0" anchor="t">
            <a:spAutoFit/>
          </a:bodyPr>
          <a:lstStyle/>
          <a:p>
            <a:pPr marL="426256" lvl="1" indent="-213128" algn="l">
              <a:lnSpc>
                <a:spcPts val="2764"/>
              </a:lnSpc>
              <a:buFont typeface="Arial"/>
              <a:buChar char="•"/>
            </a:pPr>
            <a:r>
              <a:rPr lang="en-US" sz="1974" spc="-25">
                <a:solidFill>
                  <a:srgbClr val="272665"/>
                </a:solidFill>
                <a:latin typeface="Public Sans"/>
                <a:ea typeface="Public Sans"/>
                <a:cs typeface="Public Sans"/>
                <a:sym typeface="Public Sans"/>
              </a:rPr>
              <a:t>Approximately 1/3 of landlords reported a lack of financial and/or personal fulfillment with being a landlord in Owen Sound</a:t>
            </a:r>
          </a:p>
          <a:p>
            <a:pPr marL="426256" lvl="1" indent="-213128" algn="l">
              <a:lnSpc>
                <a:spcPts val="2764"/>
              </a:lnSpc>
              <a:buFont typeface="Arial"/>
              <a:buChar char="•"/>
            </a:pPr>
            <a:r>
              <a:rPr lang="en-US" sz="1974" spc="-25">
                <a:solidFill>
                  <a:srgbClr val="272665"/>
                </a:solidFill>
                <a:latin typeface="Public Sans"/>
                <a:ea typeface="Public Sans"/>
                <a:cs typeface="Public Sans"/>
                <a:sym typeface="Public Sans"/>
              </a:rPr>
              <a:t>A significant proportion of tenants reported poor conditions and/or feelings of being unsafe in their unit</a:t>
            </a:r>
          </a:p>
          <a:p>
            <a:pPr algn="l">
              <a:lnSpc>
                <a:spcPts val="2764"/>
              </a:lnSpc>
            </a:pPr>
            <a:r>
              <a:rPr lang="en-US" sz="1974" spc="-25">
                <a:solidFill>
                  <a:srgbClr val="272665"/>
                </a:solidFill>
                <a:latin typeface="Public Sans"/>
                <a:ea typeface="Public Sans"/>
                <a:cs typeface="Public Sans"/>
                <a:sym typeface="Public Sans"/>
              </a:rPr>
              <a:t> </a:t>
            </a:r>
          </a:p>
        </p:txBody>
      </p:sp>
      <p:sp>
        <p:nvSpPr>
          <p:cNvPr id="5" name="TextBox 5"/>
          <p:cNvSpPr txBox="1"/>
          <p:nvPr/>
        </p:nvSpPr>
        <p:spPr>
          <a:xfrm>
            <a:off x="-1152746" y="5219700"/>
            <a:ext cx="11057607" cy="531496"/>
          </a:xfrm>
          <a:prstGeom prst="rect">
            <a:avLst/>
          </a:prstGeom>
        </p:spPr>
        <p:txBody>
          <a:bodyPr lIns="0" tIns="0" rIns="0" bIns="0" rtlCol="0" anchor="t">
            <a:spAutoFit/>
          </a:bodyPr>
          <a:lstStyle/>
          <a:p>
            <a:pPr algn="ctr">
              <a:lnSpc>
                <a:spcPts val="3840"/>
              </a:lnSpc>
            </a:pPr>
            <a:r>
              <a:rPr lang="en-US" sz="4000" spc="-328">
                <a:solidFill>
                  <a:srgbClr val="FFFFFF"/>
                </a:solidFill>
                <a:latin typeface="Public Sans"/>
                <a:ea typeface="Public Sans"/>
                <a:cs typeface="Public Sans"/>
                <a:sym typeface="Public Sans"/>
              </a:rPr>
              <a:t>Landlord concerns</a:t>
            </a:r>
          </a:p>
        </p:txBody>
      </p:sp>
      <p:sp>
        <p:nvSpPr>
          <p:cNvPr id="6" name="TextBox 6"/>
          <p:cNvSpPr txBox="1"/>
          <p:nvPr/>
        </p:nvSpPr>
        <p:spPr>
          <a:xfrm>
            <a:off x="8072897" y="5219700"/>
            <a:ext cx="11057607" cy="531496"/>
          </a:xfrm>
          <a:prstGeom prst="rect">
            <a:avLst/>
          </a:prstGeom>
        </p:spPr>
        <p:txBody>
          <a:bodyPr lIns="0" tIns="0" rIns="0" bIns="0" rtlCol="0" anchor="t">
            <a:spAutoFit/>
          </a:bodyPr>
          <a:lstStyle/>
          <a:p>
            <a:pPr algn="ctr">
              <a:lnSpc>
                <a:spcPts val="3840"/>
              </a:lnSpc>
            </a:pPr>
            <a:r>
              <a:rPr lang="en-US" sz="4000" spc="-328">
                <a:solidFill>
                  <a:srgbClr val="FFFFFF"/>
                </a:solidFill>
                <a:latin typeface="Public Sans"/>
                <a:ea typeface="Public Sans"/>
                <a:cs typeface="Public Sans"/>
                <a:sym typeface="Public Sans"/>
              </a:rPr>
              <a:t>Tenant concerns</a:t>
            </a:r>
          </a:p>
        </p:txBody>
      </p:sp>
      <p:sp>
        <p:nvSpPr>
          <p:cNvPr id="7" name="TextBox 7"/>
          <p:cNvSpPr txBox="1"/>
          <p:nvPr/>
        </p:nvSpPr>
        <p:spPr>
          <a:xfrm>
            <a:off x="10625965" y="5970271"/>
            <a:ext cx="6502560" cy="4073779"/>
          </a:xfrm>
          <a:prstGeom prst="rect">
            <a:avLst/>
          </a:prstGeom>
        </p:spPr>
        <p:txBody>
          <a:bodyPr lIns="0" tIns="0" rIns="0" bIns="0" rtlCol="0" anchor="t">
            <a:spAutoFit/>
          </a:bodyPr>
          <a:lstStyle/>
          <a:p>
            <a:pPr marL="367031" lvl="1" indent="-183515" algn="just">
              <a:lnSpc>
                <a:spcPts val="3638"/>
              </a:lnSpc>
              <a:buFont typeface="Arial"/>
              <a:buChar char="•"/>
            </a:pPr>
            <a:r>
              <a:rPr lang="en-US" sz="1700" spc="-22">
                <a:solidFill>
                  <a:srgbClr val="272665"/>
                </a:solidFill>
                <a:latin typeface="Public Sans"/>
                <a:ea typeface="Public Sans"/>
                <a:cs typeface="Public Sans"/>
                <a:sym typeface="Public Sans"/>
              </a:rPr>
              <a:t>Wanted to move due to poor conditions but couldn’t (87%)</a:t>
            </a:r>
          </a:p>
          <a:p>
            <a:pPr marL="367031" lvl="1" indent="-183515" algn="just">
              <a:lnSpc>
                <a:spcPts val="3638"/>
              </a:lnSpc>
              <a:buFont typeface="Arial"/>
              <a:buChar char="•"/>
            </a:pPr>
            <a:r>
              <a:rPr lang="en-US" sz="1700" spc="-22">
                <a:solidFill>
                  <a:srgbClr val="272665"/>
                </a:solidFill>
                <a:latin typeface="Public Sans"/>
                <a:ea typeface="Public Sans"/>
                <a:cs typeface="Public Sans"/>
                <a:sym typeface="Public Sans"/>
              </a:rPr>
              <a:t>Anxiety regarding their unit’s physical condition (60%)</a:t>
            </a:r>
          </a:p>
          <a:p>
            <a:pPr marL="367031" lvl="1" indent="-183515" algn="just">
              <a:lnSpc>
                <a:spcPts val="3638"/>
              </a:lnSpc>
              <a:buFont typeface="Arial"/>
              <a:buChar char="•"/>
            </a:pPr>
            <a:r>
              <a:rPr lang="en-US" sz="1700" spc="-22">
                <a:solidFill>
                  <a:srgbClr val="272665"/>
                </a:solidFill>
                <a:latin typeface="Public Sans"/>
                <a:ea typeface="Public Sans"/>
                <a:cs typeface="Public Sans"/>
                <a:sym typeface="Public Sans"/>
              </a:rPr>
              <a:t>Had left a unit in the past due to poor conditions (57%)</a:t>
            </a:r>
          </a:p>
          <a:p>
            <a:pPr marL="367031" lvl="1" indent="-183515" algn="just">
              <a:lnSpc>
                <a:spcPts val="3638"/>
              </a:lnSpc>
              <a:buFont typeface="Arial"/>
              <a:buChar char="•"/>
            </a:pPr>
            <a:r>
              <a:rPr lang="en-US" sz="1700" spc="-22">
                <a:solidFill>
                  <a:srgbClr val="272665"/>
                </a:solidFill>
                <a:latin typeface="Public Sans"/>
                <a:ea typeface="Public Sans"/>
                <a:cs typeface="Public Sans"/>
                <a:sym typeface="Public Sans"/>
              </a:rPr>
              <a:t>Not comfortable raising issues (34%)</a:t>
            </a:r>
          </a:p>
          <a:p>
            <a:pPr marL="367031" lvl="1" indent="-183515" algn="just">
              <a:lnSpc>
                <a:spcPts val="3638"/>
              </a:lnSpc>
              <a:buFont typeface="Arial"/>
              <a:buChar char="•"/>
            </a:pPr>
            <a:r>
              <a:rPr lang="en-US" sz="1700" spc="-22">
                <a:solidFill>
                  <a:srgbClr val="272665"/>
                </a:solidFill>
                <a:latin typeface="Public Sans"/>
                <a:ea typeface="Public Sans"/>
                <a:cs typeface="Public Sans"/>
                <a:sym typeface="Public Sans"/>
              </a:rPr>
              <a:t>Feel unsafe (29%)</a:t>
            </a:r>
          </a:p>
          <a:p>
            <a:pPr algn="just">
              <a:lnSpc>
                <a:spcPts val="3638"/>
              </a:lnSpc>
            </a:pPr>
            <a:endParaRPr lang="en-US" sz="1700" spc="-22">
              <a:solidFill>
                <a:srgbClr val="272665"/>
              </a:solidFill>
              <a:latin typeface="Public Sans"/>
              <a:ea typeface="Public Sans"/>
              <a:cs typeface="Public Sans"/>
              <a:sym typeface="Public Sans"/>
            </a:endParaRPr>
          </a:p>
          <a:p>
            <a:pPr algn="just">
              <a:lnSpc>
                <a:spcPts val="3638"/>
              </a:lnSpc>
            </a:pPr>
            <a:endParaRPr lang="en-US" sz="1700" spc="-22">
              <a:solidFill>
                <a:srgbClr val="272665"/>
              </a:solidFill>
              <a:latin typeface="Public Sans"/>
              <a:ea typeface="Public Sans"/>
              <a:cs typeface="Public Sans"/>
              <a:sym typeface="Public Sans"/>
            </a:endParaRPr>
          </a:p>
          <a:p>
            <a:pPr algn="just">
              <a:lnSpc>
                <a:spcPts val="3638"/>
              </a:lnSpc>
            </a:pPr>
            <a:endParaRPr lang="en-US" sz="1700" spc="-22">
              <a:solidFill>
                <a:srgbClr val="272665"/>
              </a:solidFill>
              <a:latin typeface="Public Sans"/>
              <a:ea typeface="Public Sans"/>
              <a:cs typeface="Public Sans"/>
              <a:sym typeface="Public Sans"/>
            </a:endParaRPr>
          </a:p>
          <a:p>
            <a:pPr algn="just">
              <a:lnSpc>
                <a:spcPts val="3638"/>
              </a:lnSpc>
            </a:pPr>
            <a:r>
              <a:rPr lang="en-US" sz="1700" spc="-22">
                <a:solidFill>
                  <a:srgbClr val="FFFFFF"/>
                </a:solidFill>
                <a:latin typeface="Public Sans"/>
                <a:ea typeface="Public Sans"/>
                <a:cs typeface="Public Sans"/>
                <a:sym typeface="Public Sans"/>
              </a:rPr>
              <a:t> </a:t>
            </a:r>
          </a:p>
        </p:txBody>
      </p:sp>
      <p:sp>
        <p:nvSpPr>
          <p:cNvPr id="8" name="TextBox 8"/>
          <p:cNvSpPr txBox="1"/>
          <p:nvPr/>
        </p:nvSpPr>
        <p:spPr>
          <a:xfrm>
            <a:off x="482419" y="5979796"/>
            <a:ext cx="8978808" cy="4372038"/>
          </a:xfrm>
          <a:prstGeom prst="rect">
            <a:avLst/>
          </a:prstGeom>
        </p:spPr>
        <p:txBody>
          <a:bodyPr lIns="0" tIns="0" rIns="0" bIns="0" rtlCol="0" anchor="t">
            <a:spAutoFit/>
          </a:bodyPr>
          <a:lstStyle/>
          <a:p>
            <a:pPr marL="367031" lvl="1" indent="-183515" algn="l">
              <a:lnSpc>
                <a:spcPts val="3519"/>
              </a:lnSpc>
              <a:buFont typeface="Arial"/>
              <a:buChar char="•"/>
            </a:pPr>
            <a:r>
              <a:rPr lang="en-US" sz="1700" spc="-22">
                <a:solidFill>
                  <a:srgbClr val="31356E"/>
                </a:solidFill>
                <a:latin typeface="Public Sans"/>
                <a:ea typeface="Public Sans"/>
                <a:cs typeface="Public Sans"/>
                <a:sym typeface="Public Sans"/>
              </a:rPr>
              <a:t>38% of respondents either disagreed or strongly disagreed with the prompt “I find it financially rewarding to be a landlord/property manager in Owen Sound”</a:t>
            </a:r>
          </a:p>
          <a:p>
            <a:pPr marL="367031" lvl="1" indent="-183515" algn="l">
              <a:lnSpc>
                <a:spcPts val="3519"/>
              </a:lnSpc>
              <a:buFont typeface="Arial"/>
              <a:buChar char="•"/>
            </a:pPr>
            <a:r>
              <a:rPr lang="en-US" sz="1700" spc="-22">
                <a:solidFill>
                  <a:srgbClr val="31356E"/>
                </a:solidFill>
                <a:latin typeface="Public Sans"/>
                <a:ea typeface="Public Sans"/>
                <a:cs typeface="Public Sans"/>
                <a:sym typeface="Public Sans"/>
              </a:rPr>
              <a:t>34% of respondents  disagreed or strongly disagreed with the prompt “I find it personally rewarding to be a landlord/property manager in Owen Sound”</a:t>
            </a:r>
          </a:p>
          <a:p>
            <a:pPr marL="367031" lvl="1" indent="-183515" algn="l">
              <a:lnSpc>
                <a:spcPts val="3519"/>
              </a:lnSpc>
              <a:buFont typeface="Arial"/>
              <a:buChar char="•"/>
            </a:pPr>
            <a:r>
              <a:rPr lang="en-US" sz="1700" spc="-22">
                <a:solidFill>
                  <a:srgbClr val="31356E"/>
                </a:solidFill>
                <a:latin typeface="Public Sans"/>
                <a:ea typeface="Public Sans"/>
                <a:cs typeface="Public Sans"/>
                <a:sym typeface="Public Sans"/>
              </a:rPr>
              <a:t>35% of respondents disagreed or strongly disagreed with the prompt “I would recommend being a landlord/property manager to a friend or family member” </a:t>
            </a:r>
          </a:p>
          <a:p>
            <a:pPr marL="367031" lvl="1" indent="-183515" algn="l">
              <a:lnSpc>
                <a:spcPts val="3519"/>
              </a:lnSpc>
              <a:buFont typeface="Arial"/>
              <a:buChar char="•"/>
            </a:pPr>
            <a:r>
              <a:rPr lang="en-US" sz="1700" spc="-22">
                <a:solidFill>
                  <a:srgbClr val="31356E"/>
                </a:solidFill>
                <a:latin typeface="Public Sans"/>
                <a:ea typeface="Public Sans"/>
                <a:cs typeface="Public Sans"/>
                <a:sym typeface="Public Sans"/>
              </a:rPr>
              <a:t>41% of respondents disagreed or strongly disagreed with the statement “Five years from now, I could see myself being a landlord/property manager in Owen Sound”</a:t>
            </a:r>
          </a:p>
          <a:p>
            <a:pPr algn="ctr">
              <a:lnSpc>
                <a:spcPts val="2239"/>
              </a:lnSpc>
            </a:pPr>
            <a:endParaRPr lang="en-US" sz="1700" spc="-22">
              <a:solidFill>
                <a:srgbClr val="31356E"/>
              </a:solidFill>
              <a:latin typeface="Public Sans"/>
              <a:ea typeface="Public Sans"/>
              <a:cs typeface="Public Sans"/>
              <a:sym typeface="Public Sans"/>
            </a:endParaRPr>
          </a:p>
          <a:p>
            <a:pPr algn="ctr">
              <a:lnSpc>
                <a:spcPts val="2239"/>
              </a:lnSpc>
            </a:pPr>
            <a:endParaRPr lang="en-US" sz="1700" spc="-22">
              <a:solidFill>
                <a:srgbClr val="31356E"/>
              </a:solidFill>
              <a:latin typeface="Public Sans"/>
              <a:ea typeface="Public Sans"/>
              <a:cs typeface="Public Sans"/>
              <a:sym typeface="Public Sans"/>
            </a:endParaRPr>
          </a:p>
          <a:p>
            <a:pPr algn="l">
              <a:lnSpc>
                <a:spcPts val="2239"/>
              </a:lnSpc>
            </a:pPr>
            <a:r>
              <a:rPr lang="en-US" sz="1599" spc="-20">
                <a:solidFill>
                  <a:srgbClr val="FFFFFF"/>
                </a:solidFill>
                <a:latin typeface="Public Sans"/>
                <a:ea typeface="Public Sans"/>
                <a:cs typeface="Public Sans"/>
                <a:sym typeface="Public Sans"/>
              </a:rPr>
              <a:t> </a:t>
            </a:r>
          </a:p>
        </p:txBody>
      </p:sp>
      <p:sp>
        <p:nvSpPr>
          <p:cNvPr id="9" name="Freeform 9"/>
          <p:cNvSpPr/>
          <p:nvPr/>
        </p:nvSpPr>
        <p:spPr>
          <a:xfrm>
            <a:off x="16046436" y="121956"/>
            <a:ext cx="1957452" cy="2490563"/>
          </a:xfrm>
          <a:custGeom>
            <a:avLst/>
            <a:gdLst/>
            <a:ahLst/>
            <a:cxnLst/>
            <a:rect l="l" t="t" r="r" b="b"/>
            <a:pathLst>
              <a:path w="1957452" h="2490563">
                <a:moveTo>
                  <a:pt x="0" y="0"/>
                </a:moveTo>
                <a:lnTo>
                  <a:pt x="1957452" y="0"/>
                </a:lnTo>
                <a:lnTo>
                  <a:pt x="1957452" y="2490563"/>
                </a:lnTo>
                <a:lnTo>
                  <a:pt x="0" y="2490563"/>
                </a:lnTo>
                <a:lnTo>
                  <a:pt x="0" y="0"/>
                </a:lnTo>
                <a:close/>
              </a:path>
            </a:pathLst>
          </a:custGeom>
          <a:blipFill>
            <a:blip r:embed="rId3"/>
            <a:stretch>
              <a:fillRect/>
            </a:stretch>
          </a:blipFill>
        </p:spPr>
        <p:txBody>
          <a:bodyPr/>
          <a:lstStyle/>
          <a:p>
            <a:endParaRPr lang="en-C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6E4EF"/>
        </a:solidFill>
        <a:effectLst/>
      </p:bgPr>
    </p:bg>
    <p:spTree>
      <p:nvGrpSpPr>
        <p:cNvPr id="1" name=""/>
        <p:cNvGrpSpPr/>
        <p:nvPr/>
      </p:nvGrpSpPr>
      <p:grpSpPr>
        <a:xfrm>
          <a:off x="0" y="0"/>
          <a:ext cx="0" cy="0"/>
          <a:chOff x="0" y="0"/>
          <a:chExt cx="0" cy="0"/>
        </a:xfrm>
      </p:grpSpPr>
      <p:sp>
        <p:nvSpPr>
          <p:cNvPr id="2" name="Freeform 2"/>
          <p:cNvSpPr/>
          <p:nvPr/>
        </p:nvSpPr>
        <p:spPr>
          <a:xfrm rot="-6615420" flipH="1">
            <a:off x="11023767" y="5186047"/>
            <a:ext cx="2644271" cy="747006"/>
          </a:xfrm>
          <a:custGeom>
            <a:avLst/>
            <a:gdLst/>
            <a:ahLst/>
            <a:cxnLst/>
            <a:rect l="l" t="t" r="r" b="b"/>
            <a:pathLst>
              <a:path w="2644271" h="747006">
                <a:moveTo>
                  <a:pt x="2644271" y="0"/>
                </a:moveTo>
                <a:lnTo>
                  <a:pt x="0" y="0"/>
                </a:lnTo>
                <a:lnTo>
                  <a:pt x="0" y="747006"/>
                </a:lnTo>
                <a:lnTo>
                  <a:pt x="2644271" y="747006"/>
                </a:lnTo>
                <a:lnTo>
                  <a:pt x="264427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Freeform 3"/>
          <p:cNvSpPr/>
          <p:nvPr/>
        </p:nvSpPr>
        <p:spPr>
          <a:xfrm flipH="1">
            <a:off x="7566712" y="8576858"/>
            <a:ext cx="3154577" cy="891168"/>
          </a:xfrm>
          <a:custGeom>
            <a:avLst/>
            <a:gdLst/>
            <a:ahLst/>
            <a:cxnLst/>
            <a:rect l="l" t="t" r="r" b="b"/>
            <a:pathLst>
              <a:path w="3154577" h="891168">
                <a:moveTo>
                  <a:pt x="3154576" y="0"/>
                </a:moveTo>
                <a:lnTo>
                  <a:pt x="0" y="0"/>
                </a:lnTo>
                <a:lnTo>
                  <a:pt x="0" y="891168"/>
                </a:lnTo>
                <a:lnTo>
                  <a:pt x="3154576" y="891168"/>
                </a:lnTo>
                <a:lnTo>
                  <a:pt x="315457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4" name="Freeform 4"/>
          <p:cNvSpPr/>
          <p:nvPr/>
        </p:nvSpPr>
        <p:spPr>
          <a:xfrm rot="7251514" flipH="1">
            <a:off x="4237695" y="5198927"/>
            <a:ext cx="2553083" cy="721246"/>
          </a:xfrm>
          <a:custGeom>
            <a:avLst/>
            <a:gdLst/>
            <a:ahLst/>
            <a:cxnLst/>
            <a:rect l="l" t="t" r="r" b="b"/>
            <a:pathLst>
              <a:path w="2553083" h="721246">
                <a:moveTo>
                  <a:pt x="2553083" y="0"/>
                </a:moveTo>
                <a:lnTo>
                  <a:pt x="0" y="0"/>
                </a:lnTo>
                <a:lnTo>
                  <a:pt x="0" y="721246"/>
                </a:lnTo>
                <a:lnTo>
                  <a:pt x="2553083" y="721246"/>
                </a:lnTo>
                <a:lnTo>
                  <a:pt x="255308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5" name="Freeform 5"/>
          <p:cNvSpPr/>
          <p:nvPr/>
        </p:nvSpPr>
        <p:spPr>
          <a:xfrm>
            <a:off x="7667891" y="4686472"/>
            <a:ext cx="2680526" cy="3634612"/>
          </a:xfrm>
          <a:custGeom>
            <a:avLst/>
            <a:gdLst/>
            <a:ahLst/>
            <a:cxnLst/>
            <a:rect l="l" t="t" r="r" b="b"/>
            <a:pathLst>
              <a:path w="2680526" h="3634612">
                <a:moveTo>
                  <a:pt x="0" y="0"/>
                </a:moveTo>
                <a:lnTo>
                  <a:pt x="2680526" y="0"/>
                </a:lnTo>
                <a:lnTo>
                  <a:pt x="2680526" y="3634612"/>
                </a:lnTo>
                <a:lnTo>
                  <a:pt x="0" y="3634612"/>
                </a:lnTo>
                <a:lnTo>
                  <a:pt x="0" y="0"/>
                </a:lnTo>
                <a:close/>
              </a:path>
            </a:pathLst>
          </a:custGeom>
          <a:blipFill>
            <a:blip r:embed="rId5"/>
            <a:stretch>
              <a:fillRect/>
            </a:stretch>
          </a:blipFill>
        </p:spPr>
        <p:txBody>
          <a:bodyPr/>
          <a:lstStyle/>
          <a:p>
            <a:endParaRPr lang="en-CA"/>
          </a:p>
        </p:txBody>
      </p:sp>
      <p:sp>
        <p:nvSpPr>
          <p:cNvPr id="6" name="TextBox 6"/>
          <p:cNvSpPr txBox="1"/>
          <p:nvPr/>
        </p:nvSpPr>
        <p:spPr>
          <a:xfrm>
            <a:off x="2351877" y="1066725"/>
            <a:ext cx="13584247" cy="1232538"/>
          </a:xfrm>
          <a:prstGeom prst="rect">
            <a:avLst/>
          </a:prstGeom>
        </p:spPr>
        <p:txBody>
          <a:bodyPr lIns="0" tIns="0" rIns="0" bIns="0" rtlCol="0" anchor="t">
            <a:spAutoFit/>
          </a:bodyPr>
          <a:lstStyle/>
          <a:p>
            <a:pPr algn="ctr">
              <a:lnSpc>
                <a:spcPts val="9120"/>
              </a:lnSpc>
            </a:pPr>
            <a:r>
              <a:rPr lang="en-US" sz="9500" spc="-779">
                <a:solidFill>
                  <a:srgbClr val="272665"/>
                </a:solidFill>
                <a:latin typeface="Public Sans"/>
                <a:ea typeface="Public Sans"/>
                <a:cs typeface="Public Sans"/>
                <a:sym typeface="Public Sans"/>
              </a:rPr>
              <a:t>Points of Connection</a:t>
            </a:r>
          </a:p>
        </p:txBody>
      </p:sp>
      <p:sp>
        <p:nvSpPr>
          <p:cNvPr id="7" name="TextBox 7"/>
          <p:cNvSpPr txBox="1"/>
          <p:nvPr/>
        </p:nvSpPr>
        <p:spPr>
          <a:xfrm>
            <a:off x="-717013" y="7228934"/>
            <a:ext cx="11057607" cy="531496"/>
          </a:xfrm>
          <a:prstGeom prst="rect">
            <a:avLst/>
          </a:prstGeom>
        </p:spPr>
        <p:txBody>
          <a:bodyPr lIns="0" tIns="0" rIns="0" bIns="0" rtlCol="0" anchor="t">
            <a:spAutoFit/>
          </a:bodyPr>
          <a:lstStyle/>
          <a:p>
            <a:pPr algn="ctr">
              <a:lnSpc>
                <a:spcPts val="3840"/>
              </a:lnSpc>
            </a:pPr>
            <a:r>
              <a:rPr lang="en-US" sz="4000" spc="-328">
                <a:solidFill>
                  <a:srgbClr val="FFFFFF"/>
                </a:solidFill>
                <a:latin typeface="Public Sans"/>
                <a:ea typeface="Public Sans"/>
                <a:cs typeface="Public Sans"/>
                <a:sym typeface="Public Sans"/>
              </a:rPr>
              <a:t>Lack of satisfaction </a:t>
            </a:r>
          </a:p>
        </p:txBody>
      </p:sp>
      <p:sp>
        <p:nvSpPr>
          <p:cNvPr id="8" name="TextBox 8"/>
          <p:cNvSpPr txBox="1"/>
          <p:nvPr/>
        </p:nvSpPr>
        <p:spPr>
          <a:xfrm>
            <a:off x="8678009" y="7276559"/>
            <a:ext cx="11057607" cy="531496"/>
          </a:xfrm>
          <a:prstGeom prst="rect">
            <a:avLst/>
          </a:prstGeom>
        </p:spPr>
        <p:txBody>
          <a:bodyPr lIns="0" tIns="0" rIns="0" bIns="0" rtlCol="0" anchor="t">
            <a:spAutoFit/>
          </a:bodyPr>
          <a:lstStyle/>
          <a:p>
            <a:pPr algn="ctr">
              <a:lnSpc>
                <a:spcPts val="3840"/>
              </a:lnSpc>
            </a:pPr>
            <a:r>
              <a:rPr lang="en-US" sz="4000" spc="-328">
                <a:solidFill>
                  <a:srgbClr val="FFFFFF"/>
                </a:solidFill>
                <a:latin typeface="Public Sans"/>
                <a:ea typeface="Public Sans"/>
                <a:cs typeface="Public Sans"/>
                <a:sym typeface="Public Sans"/>
              </a:rPr>
              <a:t>Lack of trust and communication </a:t>
            </a:r>
          </a:p>
        </p:txBody>
      </p:sp>
      <p:sp>
        <p:nvSpPr>
          <p:cNvPr id="9" name="TextBox 9"/>
          <p:cNvSpPr txBox="1"/>
          <p:nvPr/>
        </p:nvSpPr>
        <p:spPr>
          <a:xfrm>
            <a:off x="3615197" y="3632954"/>
            <a:ext cx="11057607" cy="531496"/>
          </a:xfrm>
          <a:prstGeom prst="rect">
            <a:avLst/>
          </a:prstGeom>
        </p:spPr>
        <p:txBody>
          <a:bodyPr lIns="0" tIns="0" rIns="0" bIns="0" rtlCol="0" anchor="t">
            <a:spAutoFit/>
          </a:bodyPr>
          <a:lstStyle/>
          <a:p>
            <a:pPr algn="ctr">
              <a:lnSpc>
                <a:spcPts val="3840"/>
              </a:lnSpc>
            </a:pPr>
            <a:r>
              <a:rPr lang="en-US" sz="4000" spc="-328">
                <a:solidFill>
                  <a:srgbClr val="FFFFFF"/>
                </a:solidFill>
                <a:latin typeface="Public Sans"/>
                <a:ea typeface="Public Sans"/>
                <a:cs typeface="Public Sans"/>
                <a:sym typeface="Public Sans"/>
              </a:rPr>
              <a:t>Unit quality concerns</a:t>
            </a:r>
          </a:p>
        </p:txBody>
      </p:sp>
      <p:sp>
        <p:nvSpPr>
          <p:cNvPr id="10" name="Freeform 10"/>
          <p:cNvSpPr/>
          <p:nvPr/>
        </p:nvSpPr>
        <p:spPr>
          <a:xfrm>
            <a:off x="16046436" y="121956"/>
            <a:ext cx="1957452" cy="2490563"/>
          </a:xfrm>
          <a:custGeom>
            <a:avLst/>
            <a:gdLst/>
            <a:ahLst/>
            <a:cxnLst/>
            <a:rect l="l" t="t" r="r" b="b"/>
            <a:pathLst>
              <a:path w="1957452" h="2490563">
                <a:moveTo>
                  <a:pt x="0" y="0"/>
                </a:moveTo>
                <a:lnTo>
                  <a:pt x="1957452" y="0"/>
                </a:lnTo>
                <a:lnTo>
                  <a:pt x="1957452" y="2490563"/>
                </a:lnTo>
                <a:lnTo>
                  <a:pt x="0" y="2490563"/>
                </a:lnTo>
                <a:lnTo>
                  <a:pt x="0" y="0"/>
                </a:lnTo>
                <a:close/>
              </a:path>
            </a:pathLst>
          </a:custGeom>
          <a:blipFill>
            <a:blip r:embed="rId6"/>
            <a:stretch>
              <a:fillRect/>
            </a:stretch>
          </a:blipFill>
        </p:spPr>
        <p:txBody>
          <a:bodyPr/>
          <a:lstStyle/>
          <a:p>
            <a:endParaRPr lang="en-CA"/>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0" y="430530"/>
            <a:ext cx="9220200" cy="1143000"/>
          </a:xfrm>
        </p:spPr>
        <p:txBody>
          <a:bodyPr/>
          <a:lstStyle/>
          <a:p>
            <a:r>
              <a:rPr lang="en-CA" dirty="0"/>
              <a:t>Quotes from Survey Respondents</a:t>
            </a:r>
          </a:p>
        </p:txBody>
      </p:sp>
      <p:sp>
        <p:nvSpPr>
          <p:cNvPr id="4" name="Teardrop 3"/>
          <p:cNvSpPr/>
          <p:nvPr/>
        </p:nvSpPr>
        <p:spPr>
          <a:xfrm rot="10800000">
            <a:off x="1062987" y="3467100"/>
            <a:ext cx="6781801" cy="4518362"/>
          </a:xfrm>
          <a:prstGeom prst="teardrop">
            <a:avLst>
              <a:gd name="adj" fmla="val 1114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1764030" y="4507587"/>
            <a:ext cx="5410200" cy="3046988"/>
          </a:xfrm>
          <a:prstGeom prst="rect">
            <a:avLst/>
          </a:prstGeom>
          <a:noFill/>
        </p:spPr>
        <p:txBody>
          <a:bodyPr wrap="square" rtlCol="0">
            <a:spAutoFit/>
          </a:bodyPr>
          <a:lstStyle/>
          <a:p>
            <a:r>
              <a:rPr lang="en-CA" sz="3200" dirty="0"/>
              <a:t>The reason substandard housing exists in Owen Sound is simply the fact the City allows it to by its lack of bylaw enforcement” – Landlord survey respondent</a:t>
            </a:r>
          </a:p>
        </p:txBody>
      </p:sp>
      <p:sp>
        <p:nvSpPr>
          <p:cNvPr id="6" name="Teardrop 5"/>
          <p:cNvSpPr/>
          <p:nvPr/>
        </p:nvSpPr>
        <p:spPr>
          <a:xfrm>
            <a:off x="8450579" y="3771900"/>
            <a:ext cx="7772401" cy="4518363"/>
          </a:xfrm>
          <a:prstGeom prst="teardrop">
            <a:avLst>
              <a:gd name="adj" fmla="val 12301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CA" sz="3200" dirty="0"/>
              <a:t>“Why do we not have a certain standard that landlords have to keep places in…should be inspections done in rentals, fire, home inspections.”  – Tenant survey respondent</a:t>
            </a:r>
          </a:p>
        </p:txBody>
      </p:sp>
      <p:sp>
        <p:nvSpPr>
          <p:cNvPr id="7" name="Freeform 9"/>
          <p:cNvSpPr/>
          <p:nvPr/>
        </p:nvSpPr>
        <p:spPr>
          <a:xfrm>
            <a:off x="16046436" y="121956"/>
            <a:ext cx="1957452" cy="2490563"/>
          </a:xfrm>
          <a:custGeom>
            <a:avLst/>
            <a:gdLst/>
            <a:ahLst/>
            <a:cxnLst/>
            <a:rect l="l" t="t" r="r" b="b"/>
            <a:pathLst>
              <a:path w="1957452" h="2490563">
                <a:moveTo>
                  <a:pt x="0" y="0"/>
                </a:moveTo>
                <a:lnTo>
                  <a:pt x="1957452" y="0"/>
                </a:lnTo>
                <a:lnTo>
                  <a:pt x="1957452" y="2490563"/>
                </a:lnTo>
                <a:lnTo>
                  <a:pt x="0" y="2490563"/>
                </a:lnTo>
                <a:lnTo>
                  <a:pt x="0" y="0"/>
                </a:lnTo>
                <a:close/>
              </a:path>
            </a:pathLst>
          </a:custGeom>
          <a:blipFill>
            <a:blip r:embed="rId3"/>
            <a:stretch>
              <a:fillRect/>
            </a:stretch>
          </a:blipFill>
        </p:spPr>
        <p:txBody>
          <a:bodyPr/>
          <a:lstStyle/>
          <a:p>
            <a:endParaRPr lang="en-CA"/>
          </a:p>
        </p:txBody>
      </p:sp>
    </p:spTree>
    <p:extLst>
      <p:ext uri="{BB962C8B-B14F-4D97-AF65-F5344CB8AC3E}">
        <p14:creationId xmlns:p14="http://schemas.microsoft.com/office/powerpoint/2010/main" val="1935712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6E4EF"/>
        </a:solidFill>
        <a:effectLst/>
      </p:bgPr>
    </p:bg>
    <p:spTree>
      <p:nvGrpSpPr>
        <p:cNvPr id="1" name=""/>
        <p:cNvGrpSpPr/>
        <p:nvPr/>
      </p:nvGrpSpPr>
      <p:grpSpPr>
        <a:xfrm>
          <a:off x="0" y="0"/>
          <a:ext cx="0" cy="0"/>
          <a:chOff x="0" y="0"/>
          <a:chExt cx="0" cy="0"/>
        </a:xfrm>
      </p:grpSpPr>
      <p:sp>
        <p:nvSpPr>
          <p:cNvPr id="3" name="TextBox 3"/>
          <p:cNvSpPr txBox="1"/>
          <p:nvPr/>
        </p:nvSpPr>
        <p:spPr>
          <a:xfrm>
            <a:off x="2233729" y="2322135"/>
            <a:ext cx="12458262" cy="4796185"/>
          </a:xfrm>
          <a:prstGeom prst="rect">
            <a:avLst/>
          </a:prstGeom>
        </p:spPr>
        <p:txBody>
          <a:bodyPr lIns="0" tIns="0" rIns="0" bIns="0" rtlCol="0" anchor="t">
            <a:spAutoFit/>
          </a:bodyPr>
          <a:lstStyle/>
          <a:p>
            <a:pPr marL="265289" lvl="1" algn="just">
              <a:lnSpc>
                <a:spcPts val="3440"/>
              </a:lnSpc>
            </a:pPr>
            <a:r>
              <a:rPr lang="en-US" sz="2457" spc="-41" dirty="0">
                <a:solidFill>
                  <a:srgbClr val="272665"/>
                </a:solidFill>
                <a:latin typeface="Public Sans"/>
                <a:ea typeface="Public Sans"/>
                <a:cs typeface="Public Sans"/>
                <a:sym typeface="Public Sans"/>
              </a:rPr>
              <a:t>Charm of small town living in Owen Sound, however:</a:t>
            </a:r>
          </a:p>
          <a:p>
            <a:pPr marL="1061156" lvl="2" indent="-353719" algn="just">
              <a:lnSpc>
                <a:spcPts val="3440"/>
              </a:lnSpc>
              <a:buFont typeface="Arial"/>
              <a:buChar char="⚬"/>
            </a:pPr>
            <a:r>
              <a:rPr lang="en-US" sz="2457" spc="-41" dirty="0">
                <a:solidFill>
                  <a:srgbClr val="272665"/>
                </a:solidFill>
                <a:latin typeface="Public Sans"/>
                <a:ea typeface="Public Sans"/>
                <a:cs typeface="Public Sans"/>
                <a:sym typeface="Public Sans"/>
              </a:rPr>
              <a:t>Older housing stock related to rental unit quality issues</a:t>
            </a:r>
          </a:p>
          <a:p>
            <a:pPr marL="1061156" lvl="2" indent="-353719" algn="just">
              <a:lnSpc>
                <a:spcPts val="3440"/>
              </a:lnSpc>
              <a:buFont typeface="Arial"/>
              <a:buChar char="⚬"/>
            </a:pPr>
            <a:r>
              <a:rPr lang="en-US" sz="2457" spc="-41" dirty="0">
                <a:solidFill>
                  <a:srgbClr val="272665"/>
                </a:solidFill>
                <a:latin typeface="Public Sans"/>
                <a:ea typeface="Public Sans"/>
                <a:cs typeface="Public Sans"/>
                <a:sym typeface="Public Sans"/>
              </a:rPr>
              <a:t>Older housing stock and lack of available units</a:t>
            </a:r>
          </a:p>
          <a:p>
            <a:pPr marL="1061156" lvl="2" indent="-353719" algn="just">
              <a:lnSpc>
                <a:spcPts val="3440"/>
              </a:lnSpc>
              <a:buFont typeface="Arial"/>
              <a:buChar char="⚬"/>
            </a:pPr>
            <a:r>
              <a:rPr lang="en-US" sz="2457" spc="-41" dirty="0">
                <a:solidFill>
                  <a:srgbClr val="272665"/>
                </a:solidFill>
                <a:latin typeface="Public Sans"/>
                <a:ea typeface="Public Sans"/>
                <a:cs typeface="Public Sans"/>
                <a:sym typeface="Public Sans"/>
              </a:rPr>
              <a:t>Tenant affordability and landlord financial incentive </a:t>
            </a:r>
          </a:p>
          <a:p>
            <a:pPr algn="just">
              <a:lnSpc>
                <a:spcPts val="3440"/>
              </a:lnSpc>
              <a:spcBef>
                <a:spcPct val="0"/>
              </a:spcBef>
            </a:pPr>
            <a:endParaRPr lang="en-US" sz="2457" spc="-41" dirty="0">
              <a:solidFill>
                <a:srgbClr val="272665"/>
              </a:solidFill>
              <a:latin typeface="Public Sans"/>
              <a:ea typeface="Public Sans"/>
              <a:cs typeface="Public Sans"/>
              <a:sym typeface="Public Sans"/>
            </a:endParaRPr>
          </a:p>
          <a:p>
            <a:pPr algn="just">
              <a:lnSpc>
                <a:spcPts val="3440"/>
              </a:lnSpc>
              <a:spcBef>
                <a:spcPct val="0"/>
              </a:spcBef>
            </a:pPr>
            <a:endParaRPr lang="en-US" sz="2457" spc="-41" dirty="0">
              <a:solidFill>
                <a:srgbClr val="272665"/>
              </a:solidFill>
              <a:latin typeface="Public Sans"/>
              <a:ea typeface="Public Sans"/>
              <a:cs typeface="Public Sans"/>
              <a:sym typeface="Public Sans"/>
            </a:endParaRPr>
          </a:p>
          <a:p>
            <a:pPr algn="just">
              <a:lnSpc>
                <a:spcPts val="3440"/>
              </a:lnSpc>
              <a:spcBef>
                <a:spcPct val="0"/>
              </a:spcBef>
            </a:pPr>
            <a:endParaRPr lang="en-US" sz="2457" spc="-41" dirty="0">
              <a:solidFill>
                <a:srgbClr val="272665"/>
              </a:solidFill>
              <a:latin typeface="Public Sans"/>
              <a:ea typeface="Public Sans"/>
              <a:cs typeface="Public Sans"/>
              <a:sym typeface="Public Sans"/>
            </a:endParaRPr>
          </a:p>
          <a:p>
            <a:pPr algn="just">
              <a:lnSpc>
                <a:spcPts val="3440"/>
              </a:lnSpc>
              <a:spcBef>
                <a:spcPct val="0"/>
              </a:spcBef>
            </a:pPr>
            <a:endParaRPr lang="en-US" sz="2457" spc="-41" dirty="0">
              <a:solidFill>
                <a:srgbClr val="272665"/>
              </a:solidFill>
              <a:latin typeface="Public Sans"/>
              <a:ea typeface="Public Sans"/>
              <a:cs typeface="Public Sans"/>
              <a:sym typeface="Public Sans"/>
            </a:endParaRPr>
          </a:p>
          <a:p>
            <a:pPr algn="just">
              <a:lnSpc>
                <a:spcPts val="3440"/>
              </a:lnSpc>
              <a:spcBef>
                <a:spcPct val="0"/>
              </a:spcBef>
            </a:pPr>
            <a:endParaRPr lang="en-US" sz="2457" spc="-41" dirty="0">
              <a:solidFill>
                <a:srgbClr val="272665"/>
              </a:solidFill>
              <a:latin typeface="Public Sans"/>
              <a:ea typeface="Public Sans"/>
              <a:cs typeface="Public Sans"/>
              <a:sym typeface="Public Sans"/>
            </a:endParaRPr>
          </a:p>
          <a:p>
            <a:pPr algn="just">
              <a:lnSpc>
                <a:spcPts val="3440"/>
              </a:lnSpc>
              <a:spcBef>
                <a:spcPct val="0"/>
              </a:spcBef>
            </a:pPr>
            <a:endParaRPr lang="en-US" sz="2457" spc="-41" dirty="0">
              <a:solidFill>
                <a:srgbClr val="272665"/>
              </a:solidFill>
              <a:latin typeface="Public Sans"/>
              <a:ea typeface="Public Sans"/>
              <a:cs typeface="Public Sans"/>
              <a:sym typeface="Public Sans"/>
            </a:endParaRPr>
          </a:p>
          <a:p>
            <a:pPr algn="just">
              <a:lnSpc>
                <a:spcPts val="3440"/>
              </a:lnSpc>
              <a:spcBef>
                <a:spcPct val="0"/>
              </a:spcBef>
            </a:pPr>
            <a:endParaRPr lang="en-US" sz="2457" spc="-41" dirty="0">
              <a:solidFill>
                <a:srgbClr val="272665"/>
              </a:solidFill>
              <a:latin typeface="Public Sans"/>
              <a:ea typeface="Public Sans"/>
              <a:cs typeface="Public Sans"/>
              <a:sym typeface="Public Sans"/>
            </a:endParaRPr>
          </a:p>
        </p:txBody>
      </p:sp>
      <p:sp>
        <p:nvSpPr>
          <p:cNvPr id="6" name="TextBox 6"/>
          <p:cNvSpPr txBox="1"/>
          <p:nvPr/>
        </p:nvSpPr>
        <p:spPr>
          <a:xfrm>
            <a:off x="2612047" y="918909"/>
            <a:ext cx="12911505" cy="1232538"/>
          </a:xfrm>
          <a:prstGeom prst="rect">
            <a:avLst/>
          </a:prstGeom>
        </p:spPr>
        <p:txBody>
          <a:bodyPr lIns="0" tIns="0" rIns="0" bIns="0" rtlCol="0" anchor="t">
            <a:spAutoFit/>
          </a:bodyPr>
          <a:lstStyle/>
          <a:p>
            <a:pPr algn="ctr">
              <a:lnSpc>
                <a:spcPts val="9120"/>
              </a:lnSpc>
            </a:pPr>
            <a:r>
              <a:rPr lang="en-US" sz="9500" spc="-779" dirty="0">
                <a:solidFill>
                  <a:srgbClr val="272665"/>
                </a:solidFill>
                <a:latin typeface="Public Sans"/>
                <a:ea typeface="Public Sans"/>
                <a:cs typeface="Public Sans"/>
                <a:sym typeface="Public Sans"/>
              </a:rPr>
              <a:t>We Are All </a:t>
            </a:r>
            <a:r>
              <a:rPr lang="en-US" sz="9500" spc="-779" dirty="0" err="1">
                <a:solidFill>
                  <a:srgbClr val="272665"/>
                </a:solidFill>
                <a:latin typeface="Public Sans"/>
                <a:ea typeface="Public Sans"/>
                <a:cs typeface="Public Sans"/>
                <a:sym typeface="Public Sans"/>
              </a:rPr>
              <a:t>Neighbours</a:t>
            </a:r>
            <a:endParaRPr lang="en-US" sz="9500" spc="-779" dirty="0">
              <a:solidFill>
                <a:srgbClr val="272665"/>
              </a:solidFill>
              <a:latin typeface="Public Sans"/>
              <a:ea typeface="Public Sans"/>
              <a:cs typeface="Public Sans"/>
              <a:sym typeface="Public Sans"/>
            </a:endParaRPr>
          </a:p>
        </p:txBody>
      </p:sp>
      <p:sp>
        <p:nvSpPr>
          <p:cNvPr id="7" name="TextBox 7"/>
          <p:cNvSpPr txBox="1"/>
          <p:nvPr/>
        </p:nvSpPr>
        <p:spPr>
          <a:xfrm>
            <a:off x="10684547" y="4685582"/>
            <a:ext cx="4535996" cy="449476"/>
          </a:xfrm>
          <a:prstGeom prst="rect">
            <a:avLst/>
          </a:prstGeom>
        </p:spPr>
        <p:txBody>
          <a:bodyPr lIns="0" tIns="0" rIns="0" bIns="0" rtlCol="0" anchor="t">
            <a:spAutoFit/>
          </a:bodyPr>
          <a:lstStyle/>
          <a:p>
            <a:pPr algn="ctr">
              <a:lnSpc>
                <a:spcPts val="3204"/>
              </a:lnSpc>
            </a:pPr>
            <a:r>
              <a:rPr lang="en-US" sz="3337" spc="-273" dirty="0">
                <a:solidFill>
                  <a:srgbClr val="272665"/>
                </a:solidFill>
                <a:latin typeface="Public Sans"/>
                <a:ea typeface="Public Sans"/>
                <a:cs typeface="Public Sans"/>
                <a:sym typeface="Public Sans"/>
              </a:rPr>
              <a:t>Tenants feeling trapped </a:t>
            </a:r>
          </a:p>
        </p:txBody>
      </p:sp>
      <p:sp>
        <p:nvSpPr>
          <p:cNvPr id="8" name="TextBox 8"/>
          <p:cNvSpPr txBox="1"/>
          <p:nvPr/>
        </p:nvSpPr>
        <p:spPr>
          <a:xfrm>
            <a:off x="2874222" y="4609517"/>
            <a:ext cx="4535996" cy="449476"/>
          </a:xfrm>
          <a:prstGeom prst="rect">
            <a:avLst/>
          </a:prstGeom>
        </p:spPr>
        <p:txBody>
          <a:bodyPr lIns="0" tIns="0" rIns="0" bIns="0" rtlCol="0" anchor="t">
            <a:spAutoFit/>
          </a:bodyPr>
          <a:lstStyle/>
          <a:p>
            <a:pPr algn="ctr">
              <a:lnSpc>
                <a:spcPts val="3204"/>
              </a:lnSpc>
            </a:pPr>
            <a:r>
              <a:rPr lang="en-US" sz="3337" spc="-273" dirty="0">
                <a:solidFill>
                  <a:srgbClr val="272665"/>
                </a:solidFill>
                <a:latin typeface="Public Sans"/>
                <a:ea typeface="Public Sans"/>
                <a:cs typeface="Public Sans"/>
                <a:sym typeface="Public Sans"/>
              </a:rPr>
              <a:t>Landlords feeling stuck</a:t>
            </a:r>
          </a:p>
        </p:txBody>
      </p:sp>
      <p:sp>
        <p:nvSpPr>
          <p:cNvPr id="9" name="Freeform 9"/>
          <p:cNvSpPr/>
          <p:nvPr/>
        </p:nvSpPr>
        <p:spPr>
          <a:xfrm>
            <a:off x="16046436" y="121956"/>
            <a:ext cx="1957452" cy="2490563"/>
          </a:xfrm>
          <a:custGeom>
            <a:avLst/>
            <a:gdLst/>
            <a:ahLst/>
            <a:cxnLst/>
            <a:rect l="l" t="t" r="r" b="b"/>
            <a:pathLst>
              <a:path w="1957452" h="2490563">
                <a:moveTo>
                  <a:pt x="0" y="0"/>
                </a:moveTo>
                <a:lnTo>
                  <a:pt x="1957452" y="0"/>
                </a:lnTo>
                <a:lnTo>
                  <a:pt x="1957452" y="2490563"/>
                </a:lnTo>
                <a:lnTo>
                  <a:pt x="0" y="2490563"/>
                </a:lnTo>
                <a:lnTo>
                  <a:pt x="0" y="0"/>
                </a:lnTo>
                <a:close/>
              </a:path>
            </a:pathLst>
          </a:custGeom>
          <a:blipFill>
            <a:blip r:embed="rId3"/>
            <a:stretch>
              <a:fillRect/>
            </a:stretch>
          </a:blipFill>
        </p:spPr>
        <p:txBody>
          <a:bodyPr/>
          <a:lstStyle/>
          <a:p>
            <a:endParaRPr lang="en-CA"/>
          </a:p>
        </p:txBody>
      </p:sp>
      <p:sp>
        <p:nvSpPr>
          <p:cNvPr id="10" name="Teardrop 9"/>
          <p:cNvSpPr/>
          <p:nvPr/>
        </p:nvSpPr>
        <p:spPr>
          <a:xfrm>
            <a:off x="9067799" y="6045689"/>
            <a:ext cx="6781800" cy="3976804"/>
          </a:xfrm>
          <a:prstGeom prst="teardrop">
            <a:avLst>
              <a:gd name="adj" fmla="val 20000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“With the rising costs of rental units, many are unable to afford an increase in rent to move to a new unit so they are stuck where they are. Living in an unsafe and unhealthy home should not be ‘better than being homeless’” – Tenant Survey respondent </a:t>
            </a:r>
          </a:p>
        </p:txBody>
      </p:sp>
      <p:sp>
        <p:nvSpPr>
          <p:cNvPr id="12" name="Teardrop 11"/>
          <p:cNvSpPr/>
          <p:nvPr/>
        </p:nvSpPr>
        <p:spPr>
          <a:xfrm rot="11819775">
            <a:off x="2062652" y="5468218"/>
            <a:ext cx="6854277" cy="3988315"/>
          </a:xfrm>
          <a:prstGeom prst="teardrop">
            <a:avLst>
              <a:gd name="adj" fmla="val 1607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p:cNvSpPr txBox="1"/>
          <p:nvPr/>
        </p:nvSpPr>
        <p:spPr>
          <a:xfrm>
            <a:off x="2653542" y="6117553"/>
            <a:ext cx="5142429" cy="2677656"/>
          </a:xfrm>
          <a:prstGeom prst="rect">
            <a:avLst/>
          </a:prstGeom>
          <a:noFill/>
        </p:spPr>
        <p:txBody>
          <a:bodyPr wrap="square" rtlCol="0">
            <a:spAutoFit/>
          </a:bodyPr>
          <a:lstStyle/>
          <a:p>
            <a:r>
              <a:rPr lang="en-CA" sz="2400" dirty="0"/>
              <a:t>“Government incentives for improved efficiencies such as windows/doors/ heating are only available for homes that you own and live in as your primary residence. How does that help the tenants to live in the best possible home?” – Landlord survey respondent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6E4EF"/>
        </a:solidFill>
        <a:effectLst/>
      </p:bgPr>
    </p:bg>
    <p:spTree>
      <p:nvGrpSpPr>
        <p:cNvPr id="1" name=""/>
        <p:cNvGrpSpPr/>
        <p:nvPr/>
      </p:nvGrpSpPr>
      <p:grpSpPr>
        <a:xfrm>
          <a:off x="0" y="0"/>
          <a:ext cx="0" cy="0"/>
          <a:chOff x="0" y="0"/>
          <a:chExt cx="0" cy="0"/>
        </a:xfrm>
      </p:grpSpPr>
      <p:grpSp>
        <p:nvGrpSpPr>
          <p:cNvPr id="2" name="Group 2"/>
          <p:cNvGrpSpPr/>
          <p:nvPr/>
        </p:nvGrpSpPr>
        <p:grpSpPr>
          <a:xfrm>
            <a:off x="2167575" y="6883104"/>
            <a:ext cx="4905595" cy="2556193"/>
            <a:chOff x="0" y="0"/>
            <a:chExt cx="1272407" cy="663022"/>
          </a:xfrm>
        </p:grpSpPr>
        <p:sp>
          <p:nvSpPr>
            <p:cNvPr id="3" name="Freeform 3"/>
            <p:cNvSpPr/>
            <p:nvPr/>
          </p:nvSpPr>
          <p:spPr>
            <a:xfrm>
              <a:off x="0" y="0"/>
              <a:ext cx="1272407" cy="663022"/>
            </a:xfrm>
            <a:custGeom>
              <a:avLst/>
              <a:gdLst/>
              <a:ahLst/>
              <a:cxnLst/>
              <a:rect l="l" t="t" r="r" b="b"/>
              <a:pathLst>
                <a:path w="1272407" h="663022">
                  <a:moveTo>
                    <a:pt x="28407" y="0"/>
                  </a:moveTo>
                  <a:lnTo>
                    <a:pt x="1244000" y="0"/>
                  </a:lnTo>
                  <a:cubicBezTo>
                    <a:pt x="1251534" y="0"/>
                    <a:pt x="1258759" y="2993"/>
                    <a:pt x="1264087" y="8320"/>
                  </a:cubicBezTo>
                  <a:cubicBezTo>
                    <a:pt x="1269414" y="13648"/>
                    <a:pt x="1272407" y="20873"/>
                    <a:pt x="1272407" y="28407"/>
                  </a:cubicBezTo>
                  <a:lnTo>
                    <a:pt x="1272407" y="634615"/>
                  </a:lnTo>
                  <a:cubicBezTo>
                    <a:pt x="1272407" y="650304"/>
                    <a:pt x="1259689" y="663022"/>
                    <a:pt x="1244000" y="663022"/>
                  </a:cubicBezTo>
                  <a:lnTo>
                    <a:pt x="28407" y="663022"/>
                  </a:lnTo>
                  <a:cubicBezTo>
                    <a:pt x="20873" y="663022"/>
                    <a:pt x="13648" y="660029"/>
                    <a:pt x="8320" y="654702"/>
                  </a:cubicBezTo>
                  <a:cubicBezTo>
                    <a:pt x="2993" y="649374"/>
                    <a:pt x="0" y="642149"/>
                    <a:pt x="0" y="634615"/>
                  </a:cubicBezTo>
                  <a:lnTo>
                    <a:pt x="0" y="28407"/>
                  </a:lnTo>
                  <a:cubicBezTo>
                    <a:pt x="0" y="20873"/>
                    <a:pt x="2993" y="13648"/>
                    <a:pt x="8320" y="8320"/>
                  </a:cubicBezTo>
                  <a:cubicBezTo>
                    <a:pt x="13648" y="2993"/>
                    <a:pt x="20873" y="0"/>
                    <a:pt x="28407" y="0"/>
                  </a:cubicBezTo>
                  <a:close/>
                </a:path>
              </a:pathLst>
            </a:custGeom>
            <a:solidFill>
              <a:srgbClr val="000000">
                <a:alpha val="0"/>
              </a:srgbClr>
            </a:solidFill>
            <a:ln w="57150" cap="sq">
              <a:solidFill>
                <a:srgbClr val="AB9EE2"/>
              </a:solidFill>
              <a:prstDash val="solid"/>
              <a:miter/>
            </a:ln>
          </p:spPr>
          <p:txBody>
            <a:bodyPr/>
            <a:lstStyle/>
            <a:p>
              <a:endParaRPr lang="en-CA"/>
            </a:p>
          </p:txBody>
        </p:sp>
        <p:sp>
          <p:nvSpPr>
            <p:cNvPr id="4" name="TextBox 4"/>
            <p:cNvSpPr txBox="1"/>
            <p:nvPr/>
          </p:nvSpPr>
          <p:spPr>
            <a:xfrm>
              <a:off x="0" y="85725"/>
              <a:ext cx="1272407" cy="577297"/>
            </a:xfrm>
            <a:prstGeom prst="rect">
              <a:avLst/>
            </a:prstGeom>
          </p:spPr>
          <p:txBody>
            <a:bodyPr lIns="50800" tIns="50800" rIns="50800" bIns="50800" rtlCol="0" anchor="ctr"/>
            <a:lstStyle/>
            <a:p>
              <a:pPr algn="ctr">
                <a:lnSpc>
                  <a:spcPts val="1925"/>
                </a:lnSpc>
              </a:pPr>
              <a:endParaRPr/>
            </a:p>
          </p:txBody>
        </p:sp>
      </p:grpSp>
      <p:grpSp>
        <p:nvGrpSpPr>
          <p:cNvPr id="5" name="Group 5"/>
          <p:cNvGrpSpPr/>
          <p:nvPr/>
        </p:nvGrpSpPr>
        <p:grpSpPr>
          <a:xfrm>
            <a:off x="6872780" y="4003683"/>
            <a:ext cx="4646924" cy="2251315"/>
            <a:chOff x="0" y="0"/>
            <a:chExt cx="1205313" cy="583943"/>
          </a:xfrm>
        </p:grpSpPr>
        <p:sp>
          <p:nvSpPr>
            <p:cNvPr id="6" name="Freeform 6"/>
            <p:cNvSpPr/>
            <p:nvPr/>
          </p:nvSpPr>
          <p:spPr>
            <a:xfrm>
              <a:off x="0" y="0"/>
              <a:ext cx="1205313" cy="583943"/>
            </a:xfrm>
            <a:custGeom>
              <a:avLst/>
              <a:gdLst/>
              <a:ahLst/>
              <a:cxnLst/>
              <a:rect l="l" t="t" r="r" b="b"/>
              <a:pathLst>
                <a:path w="1205313" h="583943">
                  <a:moveTo>
                    <a:pt x="29989" y="0"/>
                  </a:moveTo>
                  <a:lnTo>
                    <a:pt x="1175325" y="0"/>
                  </a:lnTo>
                  <a:cubicBezTo>
                    <a:pt x="1183278" y="0"/>
                    <a:pt x="1190906" y="3159"/>
                    <a:pt x="1196530" y="8783"/>
                  </a:cubicBezTo>
                  <a:cubicBezTo>
                    <a:pt x="1202154" y="14407"/>
                    <a:pt x="1205313" y="22035"/>
                    <a:pt x="1205313" y="29989"/>
                  </a:cubicBezTo>
                  <a:lnTo>
                    <a:pt x="1205313" y="553955"/>
                  </a:lnTo>
                  <a:cubicBezTo>
                    <a:pt x="1205313" y="570517"/>
                    <a:pt x="1191887" y="583943"/>
                    <a:pt x="1175325" y="583943"/>
                  </a:cubicBezTo>
                  <a:lnTo>
                    <a:pt x="29989" y="583943"/>
                  </a:lnTo>
                  <a:cubicBezTo>
                    <a:pt x="13426" y="583943"/>
                    <a:pt x="0" y="570517"/>
                    <a:pt x="0" y="553955"/>
                  </a:cubicBezTo>
                  <a:lnTo>
                    <a:pt x="0" y="29989"/>
                  </a:lnTo>
                  <a:cubicBezTo>
                    <a:pt x="0" y="13426"/>
                    <a:pt x="13426" y="0"/>
                    <a:pt x="29989" y="0"/>
                  </a:cubicBezTo>
                  <a:close/>
                </a:path>
              </a:pathLst>
            </a:custGeom>
            <a:solidFill>
              <a:srgbClr val="000000">
                <a:alpha val="0"/>
              </a:srgbClr>
            </a:solidFill>
            <a:ln w="57150" cap="sq">
              <a:solidFill>
                <a:srgbClr val="AB9EE2"/>
              </a:solidFill>
              <a:prstDash val="solid"/>
              <a:miter/>
            </a:ln>
          </p:spPr>
          <p:txBody>
            <a:bodyPr/>
            <a:lstStyle/>
            <a:p>
              <a:endParaRPr lang="en-CA"/>
            </a:p>
          </p:txBody>
        </p:sp>
        <p:sp>
          <p:nvSpPr>
            <p:cNvPr id="7" name="TextBox 7"/>
            <p:cNvSpPr txBox="1"/>
            <p:nvPr/>
          </p:nvSpPr>
          <p:spPr>
            <a:xfrm>
              <a:off x="0" y="85725"/>
              <a:ext cx="1205313" cy="498218"/>
            </a:xfrm>
            <a:prstGeom prst="rect">
              <a:avLst/>
            </a:prstGeom>
          </p:spPr>
          <p:txBody>
            <a:bodyPr lIns="50800" tIns="50800" rIns="50800" bIns="50800" rtlCol="0" anchor="ctr"/>
            <a:lstStyle/>
            <a:p>
              <a:pPr algn="ctr">
                <a:lnSpc>
                  <a:spcPts val="1925"/>
                </a:lnSpc>
              </a:pPr>
              <a:endParaRPr/>
            </a:p>
          </p:txBody>
        </p:sp>
      </p:grpSp>
      <p:sp>
        <p:nvSpPr>
          <p:cNvPr id="8" name="TextBox 8"/>
          <p:cNvSpPr txBox="1"/>
          <p:nvPr/>
        </p:nvSpPr>
        <p:spPr>
          <a:xfrm>
            <a:off x="2043309" y="1178120"/>
            <a:ext cx="13713383" cy="1232538"/>
          </a:xfrm>
          <a:prstGeom prst="rect">
            <a:avLst/>
          </a:prstGeom>
        </p:spPr>
        <p:txBody>
          <a:bodyPr lIns="0" tIns="0" rIns="0" bIns="0" rtlCol="0" anchor="t">
            <a:spAutoFit/>
          </a:bodyPr>
          <a:lstStyle/>
          <a:p>
            <a:pPr algn="ctr">
              <a:lnSpc>
                <a:spcPts val="9120"/>
              </a:lnSpc>
            </a:pPr>
            <a:r>
              <a:rPr lang="en-US" sz="9500" spc="-779" dirty="0">
                <a:solidFill>
                  <a:srgbClr val="272665"/>
                </a:solidFill>
                <a:latin typeface="Public Sans"/>
                <a:ea typeface="Public Sans"/>
                <a:cs typeface="Public Sans"/>
                <a:sym typeface="Public Sans"/>
              </a:rPr>
              <a:t>How Do We Move Forward?</a:t>
            </a:r>
          </a:p>
        </p:txBody>
      </p:sp>
      <p:sp>
        <p:nvSpPr>
          <p:cNvPr id="9" name="TextBox 9"/>
          <p:cNvSpPr txBox="1"/>
          <p:nvPr/>
        </p:nvSpPr>
        <p:spPr>
          <a:xfrm>
            <a:off x="2601916" y="7601177"/>
            <a:ext cx="4094064" cy="1062028"/>
          </a:xfrm>
          <a:prstGeom prst="rect">
            <a:avLst/>
          </a:prstGeom>
        </p:spPr>
        <p:txBody>
          <a:bodyPr lIns="0" tIns="0" rIns="0" bIns="0" rtlCol="0" anchor="t">
            <a:spAutoFit/>
          </a:bodyPr>
          <a:lstStyle/>
          <a:p>
            <a:pPr algn="ctr">
              <a:lnSpc>
                <a:spcPts val="4030"/>
              </a:lnSpc>
            </a:pPr>
            <a:r>
              <a:rPr lang="en-US" sz="4198" spc="-344">
                <a:solidFill>
                  <a:srgbClr val="272665"/>
                </a:solidFill>
                <a:latin typeface="Public Sans"/>
                <a:ea typeface="Public Sans"/>
                <a:cs typeface="Public Sans"/>
                <a:sym typeface="Public Sans"/>
              </a:rPr>
              <a:t>Improving  trust and communication</a:t>
            </a:r>
          </a:p>
        </p:txBody>
      </p:sp>
      <p:sp>
        <p:nvSpPr>
          <p:cNvPr id="10" name="TextBox 10"/>
          <p:cNvSpPr txBox="1"/>
          <p:nvPr/>
        </p:nvSpPr>
        <p:spPr>
          <a:xfrm>
            <a:off x="7566414" y="4362304"/>
            <a:ext cx="3155171" cy="1571918"/>
          </a:xfrm>
          <a:prstGeom prst="rect">
            <a:avLst/>
          </a:prstGeom>
        </p:spPr>
        <p:txBody>
          <a:bodyPr lIns="0" tIns="0" rIns="0" bIns="0" rtlCol="0" anchor="t">
            <a:spAutoFit/>
          </a:bodyPr>
          <a:lstStyle/>
          <a:p>
            <a:pPr algn="ctr">
              <a:lnSpc>
                <a:spcPts val="4030"/>
              </a:lnSpc>
            </a:pPr>
            <a:r>
              <a:rPr lang="en-US" sz="4198" spc="-344">
                <a:solidFill>
                  <a:srgbClr val="272665"/>
                </a:solidFill>
                <a:latin typeface="Public Sans"/>
                <a:ea typeface="Public Sans"/>
                <a:cs typeface="Public Sans"/>
                <a:sym typeface="Public Sans"/>
              </a:rPr>
              <a:t>Improving condition of rental units</a:t>
            </a:r>
          </a:p>
        </p:txBody>
      </p:sp>
      <p:grpSp>
        <p:nvGrpSpPr>
          <p:cNvPr id="11" name="Group 11"/>
          <p:cNvGrpSpPr/>
          <p:nvPr/>
        </p:nvGrpSpPr>
        <p:grpSpPr>
          <a:xfrm>
            <a:off x="11354909" y="6851766"/>
            <a:ext cx="4401783" cy="2676020"/>
            <a:chOff x="0" y="0"/>
            <a:chExt cx="1141729" cy="694103"/>
          </a:xfrm>
        </p:grpSpPr>
        <p:sp>
          <p:nvSpPr>
            <p:cNvPr id="12" name="Freeform 12"/>
            <p:cNvSpPr/>
            <p:nvPr/>
          </p:nvSpPr>
          <p:spPr>
            <a:xfrm>
              <a:off x="0" y="0"/>
              <a:ext cx="1141729" cy="694103"/>
            </a:xfrm>
            <a:custGeom>
              <a:avLst/>
              <a:gdLst/>
              <a:ahLst/>
              <a:cxnLst/>
              <a:rect l="l" t="t" r="r" b="b"/>
              <a:pathLst>
                <a:path w="1141729" h="694103">
                  <a:moveTo>
                    <a:pt x="31659" y="0"/>
                  </a:moveTo>
                  <a:lnTo>
                    <a:pt x="1110070" y="0"/>
                  </a:lnTo>
                  <a:cubicBezTo>
                    <a:pt x="1127555" y="0"/>
                    <a:pt x="1141729" y="14174"/>
                    <a:pt x="1141729" y="31659"/>
                  </a:cubicBezTo>
                  <a:lnTo>
                    <a:pt x="1141729" y="662444"/>
                  </a:lnTo>
                  <a:cubicBezTo>
                    <a:pt x="1141729" y="679929"/>
                    <a:pt x="1127555" y="694103"/>
                    <a:pt x="1110070" y="694103"/>
                  </a:cubicBezTo>
                  <a:lnTo>
                    <a:pt x="31659" y="694103"/>
                  </a:lnTo>
                  <a:cubicBezTo>
                    <a:pt x="14174" y="694103"/>
                    <a:pt x="0" y="679929"/>
                    <a:pt x="0" y="662444"/>
                  </a:cubicBezTo>
                  <a:lnTo>
                    <a:pt x="0" y="31659"/>
                  </a:lnTo>
                  <a:cubicBezTo>
                    <a:pt x="0" y="14174"/>
                    <a:pt x="14174" y="0"/>
                    <a:pt x="31659" y="0"/>
                  </a:cubicBezTo>
                  <a:close/>
                </a:path>
              </a:pathLst>
            </a:custGeom>
            <a:solidFill>
              <a:srgbClr val="000000">
                <a:alpha val="0"/>
              </a:srgbClr>
            </a:solidFill>
            <a:ln w="57150" cap="sq">
              <a:solidFill>
                <a:srgbClr val="AB9EE2"/>
              </a:solidFill>
              <a:prstDash val="solid"/>
              <a:miter/>
            </a:ln>
          </p:spPr>
          <p:txBody>
            <a:bodyPr/>
            <a:lstStyle/>
            <a:p>
              <a:endParaRPr lang="en-CA"/>
            </a:p>
          </p:txBody>
        </p:sp>
        <p:sp>
          <p:nvSpPr>
            <p:cNvPr id="13" name="TextBox 13"/>
            <p:cNvSpPr txBox="1"/>
            <p:nvPr/>
          </p:nvSpPr>
          <p:spPr>
            <a:xfrm>
              <a:off x="0" y="85725"/>
              <a:ext cx="1141729" cy="608378"/>
            </a:xfrm>
            <a:prstGeom prst="rect">
              <a:avLst/>
            </a:prstGeom>
          </p:spPr>
          <p:txBody>
            <a:bodyPr lIns="50800" tIns="50800" rIns="50800" bIns="50800" rtlCol="0" anchor="ctr"/>
            <a:lstStyle/>
            <a:p>
              <a:pPr algn="ctr">
                <a:lnSpc>
                  <a:spcPts val="1925"/>
                </a:lnSpc>
              </a:pPr>
              <a:endParaRPr/>
            </a:p>
          </p:txBody>
        </p:sp>
      </p:grpSp>
      <p:sp>
        <p:nvSpPr>
          <p:cNvPr id="14" name="TextBox 14"/>
          <p:cNvSpPr txBox="1"/>
          <p:nvPr/>
        </p:nvSpPr>
        <p:spPr>
          <a:xfrm>
            <a:off x="11978215" y="7418104"/>
            <a:ext cx="3155171" cy="1571918"/>
          </a:xfrm>
          <a:prstGeom prst="rect">
            <a:avLst/>
          </a:prstGeom>
        </p:spPr>
        <p:txBody>
          <a:bodyPr lIns="0" tIns="0" rIns="0" bIns="0" rtlCol="0" anchor="t">
            <a:spAutoFit/>
          </a:bodyPr>
          <a:lstStyle/>
          <a:p>
            <a:pPr algn="ctr">
              <a:lnSpc>
                <a:spcPts val="4030"/>
              </a:lnSpc>
            </a:pPr>
            <a:r>
              <a:rPr lang="en-US" sz="4198" spc="-344">
                <a:solidFill>
                  <a:srgbClr val="272665"/>
                </a:solidFill>
                <a:latin typeface="Public Sans"/>
                <a:ea typeface="Public Sans"/>
                <a:cs typeface="Public Sans"/>
                <a:sym typeface="Public Sans"/>
              </a:rPr>
              <a:t>Strengthening community supports</a:t>
            </a:r>
          </a:p>
        </p:txBody>
      </p:sp>
      <p:sp>
        <p:nvSpPr>
          <p:cNvPr id="15" name="Freeform 15"/>
          <p:cNvSpPr/>
          <p:nvPr/>
        </p:nvSpPr>
        <p:spPr>
          <a:xfrm rot="7251514" flipH="1">
            <a:off x="4237695" y="5092889"/>
            <a:ext cx="2553083" cy="721246"/>
          </a:xfrm>
          <a:custGeom>
            <a:avLst/>
            <a:gdLst/>
            <a:ahLst/>
            <a:cxnLst/>
            <a:rect l="l" t="t" r="r" b="b"/>
            <a:pathLst>
              <a:path w="2553083" h="721246">
                <a:moveTo>
                  <a:pt x="2553083" y="0"/>
                </a:moveTo>
                <a:lnTo>
                  <a:pt x="0" y="0"/>
                </a:lnTo>
                <a:lnTo>
                  <a:pt x="0" y="721246"/>
                </a:lnTo>
                <a:lnTo>
                  <a:pt x="2553083" y="721246"/>
                </a:lnTo>
                <a:lnTo>
                  <a:pt x="255308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16" name="Freeform 16"/>
          <p:cNvSpPr/>
          <p:nvPr/>
        </p:nvSpPr>
        <p:spPr>
          <a:xfrm rot="-8100000" flipH="1">
            <a:off x="11787092" y="5080009"/>
            <a:ext cx="2644271" cy="747006"/>
          </a:xfrm>
          <a:custGeom>
            <a:avLst/>
            <a:gdLst/>
            <a:ahLst/>
            <a:cxnLst/>
            <a:rect l="l" t="t" r="r" b="b"/>
            <a:pathLst>
              <a:path w="2644271" h="747006">
                <a:moveTo>
                  <a:pt x="2644271" y="0"/>
                </a:moveTo>
                <a:lnTo>
                  <a:pt x="0" y="0"/>
                </a:lnTo>
                <a:lnTo>
                  <a:pt x="0" y="747006"/>
                </a:lnTo>
                <a:lnTo>
                  <a:pt x="2644271" y="747006"/>
                </a:lnTo>
                <a:lnTo>
                  <a:pt x="264427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17" name="Freeform 17"/>
          <p:cNvSpPr/>
          <p:nvPr/>
        </p:nvSpPr>
        <p:spPr>
          <a:xfrm flipH="1">
            <a:off x="7566712" y="8098854"/>
            <a:ext cx="3154577" cy="891168"/>
          </a:xfrm>
          <a:custGeom>
            <a:avLst/>
            <a:gdLst/>
            <a:ahLst/>
            <a:cxnLst/>
            <a:rect l="l" t="t" r="r" b="b"/>
            <a:pathLst>
              <a:path w="3154577" h="891168">
                <a:moveTo>
                  <a:pt x="3154576" y="0"/>
                </a:moveTo>
                <a:lnTo>
                  <a:pt x="0" y="0"/>
                </a:lnTo>
                <a:lnTo>
                  <a:pt x="0" y="891168"/>
                </a:lnTo>
                <a:lnTo>
                  <a:pt x="3154576" y="891168"/>
                </a:lnTo>
                <a:lnTo>
                  <a:pt x="315457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18" name="Freeform 9"/>
          <p:cNvSpPr/>
          <p:nvPr/>
        </p:nvSpPr>
        <p:spPr>
          <a:xfrm>
            <a:off x="16046436" y="121956"/>
            <a:ext cx="1957452" cy="2490563"/>
          </a:xfrm>
          <a:custGeom>
            <a:avLst/>
            <a:gdLst/>
            <a:ahLst/>
            <a:cxnLst/>
            <a:rect l="l" t="t" r="r" b="b"/>
            <a:pathLst>
              <a:path w="1957452" h="2490563">
                <a:moveTo>
                  <a:pt x="0" y="0"/>
                </a:moveTo>
                <a:lnTo>
                  <a:pt x="1957452" y="0"/>
                </a:lnTo>
                <a:lnTo>
                  <a:pt x="1957452" y="2490563"/>
                </a:lnTo>
                <a:lnTo>
                  <a:pt x="0" y="2490563"/>
                </a:lnTo>
                <a:lnTo>
                  <a:pt x="0" y="0"/>
                </a:lnTo>
                <a:close/>
              </a:path>
            </a:pathLst>
          </a:custGeom>
          <a:blipFill>
            <a:blip r:embed="rId5"/>
            <a:stretch>
              <a:fillRect/>
            </a:stretch>
          </a:blipFill>
        </p:spPr>
        <p:txBody>
          <a:bodyPr/>
          <a:lstStyle/>
          <a:p>
            <a:endParaRPr lang="en-CA"/>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6764000" cy="1143000"/>
          </a:xfrm>
        </p:spPr>
        <p:txBody>
          <a:bodyPr>
            <a:normAutofit fontScale="90000"/>
          </a:bodyPr>
          <a:lstStyle/>
          <a:p>
            <a:br>
              <a:rPr lang="en-CA" b="1" u="sng" dirty="0"/>
            </a:br>
            <a:r>
              <a:rPr lang="en-CA" b="1" u="sng" dirty="0"/>
              <a:t>Recommendation #1: Collection of data</a:t>
            </a:r>
            <a:br>
              <a:rPr lang="en-CA" dirty="0"/>
            </a:br>
            <a:endParaRPr lang="en-CA" dirty="0"/>
          </a:p>
        </p:txBody>
      </p:sp>
      <p:sp>
        <p:nvSpPr>
          <p:cNvPr id="3" name="Content Placeholder 2"/>
          <p:cNvSpPr>
            <a:spLocks noGrp="1"/>
          </p:cNvSpPr>
          <p:nvPr>
            <p:ph idx="1"/>
          </p:nvPr>
        </p:nvSpPr>
        <p:spPr>
          <a:xfrm>
            <a:off x="4724400" y="2400300"/>
            <a:ext cx="8229600" cy="4525963"/>
          </a:xfrm>
        </p:spPr>
        <p:txBody>
          <a:bodyPr>
            <a:normAutofit fontScale="92500" lnSpcReduction="20000"/>
          </a:bodyPr>
          <a:lstStyle/>
          <a:p>
            <a:r>
              <a:rPr lang="en-CA" dirty="0"/>
              <a:t>We recommend that the City collects data on habitability issues in rental housing (for example, the incident of mould, pests, water leaks, broken windows, </a:t>
            </a:r>
            <a:r>
              <a:rPr lang="en-CA" dirty="0" err="1"/>
              <a:t>etc</a:t>
            </a:r>
            <a:r>
              <a:rPr lang="en-CA" dirty="0"/>
              <a:t>) via bylaw and fire department inspections.  </a:t>
            </a:r>
          </a:p>
          <a:p>
            <a:pPr marL="0" indent="0">
              <a:buNone/>
            </a:pPr>
            <a:endParaRPr lang="en-CA" dirty="0"/>
          </a:p>
          <a:p>
            <a:r>
              <a:rPr lang="en-CA" dirty="0"/>
              <a:t>This data is important to better understand the depth of the issues facing older housing stock in the City and in developing strategies to encourage and support landlords to maintain existing housing stock that is safe and healthy</a:t>
            </a:r>
            <a:r>
              <a:rPr lang="en-CA" b="1" dirty="0"/>
              <a:t>.  </a:t>
            </a:r>
            <a:endParaRPr lang="en-CA" dirty="0"/>
          </a:p>
          <a:p>
            <a:endParaRPr lang="en-CA" dirty="0"/>
          </a:p>
        </p:txBody>
      </p:sp>
      <p:sp>
        <p:nvSpPr>
          <p:cNvPr id="4" name="Freeform 9"/>
          <p:cNvSpPr/>
          <p:nvPr/>
        </p:nvSpPr>
        <p:spPr>
          <a:xfrm>
            <a:off x="16046436" y="121956"/>
            <a:ext cx="1957452" cy="2490563"/>
          </a:xfrm>
          <a:custGeom>
            <a:avLst/>
            <a:gdLst/>
            <a:ahLst/>
            <a:cxnLst/>
            <a:rect l="l" t="t" r="r" b="b"/>
            <a:pathLst>
              <a:path w="1957452" h="2490563">
                <a:moveTo>
                  <a:pt x="0" y="0"/>
                </a:moveTo>
                <a:lnTo>
                  <a:pt x="1957452" y="0"/>
                </a:lnTo>
                <a:lnTo>
                  <a:pt x="1957452" y="2490563"/>
                </a:lnTo>
                <a:lnTo>
                  <a:pt x="0" y="2490563"/>
                </a:lnTo>
                <a:lnTo>
                  <a:pt x="0" y="0"/>
                </a:lnTo>
                <a:close/>
              </a:path>
            </a:pathLst>
          </a:custGeom>
          <a:blipFill>
            <a:blip r:embed="rId3"/>
            <a:stretch>
              <a:fillRect/>
            </a:stretch>
          </a:blipFill>
        </p:spPr>
        <p:txBody>
          <a:bodyPr/>
          <a:lstStyle/>
          <a:p>
            <a:endParaRPr lang="en-CA"/>
          </a:p>
        </p:txBody>
      </p:sp>
    </p:spTree>
    <p:extLst>
      <p:ext uri="{BB962C8B-B14F-4D97-AF65-F5344CB8AC3E}">
        <p14:creationId xmlns:p14="http://schemas.microsoft.com/office/powerpoint/2010/main" val="3785073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52500"/>
            <a:ext cx="14249400" cy="1470025"/>
          </a:xfrm>
        </p:spPr>
        <p:txBody>
          <a:bodyPr>
            <a:normAutofit fontScale="90000"/>
          </a:bodyPr>
          <a:lstStyle/>
          <a:p>
            <a:r>
              <a:rPr lang="en-CA" b="1" u="sng" dirty="0"/>
              <a:t>Recommendation #2: Include model bylaw language for mould repairs in Owen Sound’s bylaws</a:t>
            </a:r>
            <a:br>
              <a:rPr lang="en-CA" dirty="0"/>
            </a:br>
            <a:endParaRPr lang="en-CA" dirty="0"/>
          </a:p>
        </p:txBody>
      </p:sp>
      <p:sp>
        <p:nvSpPr>
          <p:cNvPr id="3" name="Subtitle 2"/>
          <p:cNvSpPr>
            <a:spLocks noGrp="1"/>
          </p:cNvSpPr>
          <p:nvPr>
            <p:ph type="subTitle" idx="1"/>
          </p:nvPr>
        </p:nvSpPr>
        <p:spPr>
          <a:xfrm>
            <a:off x="1371600" y="3086100"/>
            <a:ext cx="15697200" cy="6858000"/>
          </a:xfrm>
        </p:spPr>
        <p:txBody>
          <a:bodyPr>
            <a:normAutofit fontScale="92500"/>
          </a:bodyPr>
          <a:lstStyle/>
          <a:p>
            <a:r>
              <a:rPr lang="en-CA" dirty="0">
                <a:solidFill>
                  <a:schemeClr val="tx1"/>
                </a:solidFill>
              </a:rPr>
              <a:t>The </a:t>
            </a:r>
            <a:r>
              <a:rPr lang="en-CA" i="1" dirty="0">
                <a:solidFill>
                  <a:schemeClr val="tx1"/>
                </a:solidFill>
              </a:rPr>
              <a:t>Municipal - Public Health Provincial Working Group to Address Substandard Housing Issues, </a:t>
            </a:r>
            <a:r>
              <a:rPr lang="en-CA" dirty="0">
                <a:solidFill>
                  <a:schemeClr val="tx1"/>
                </a:solidFill>
              </a:rPr>
              <a:t>a successful </a:t>
            </a:r>
            <a:r>
              <a:rPr lang="en-CA" dirty="0" err="1">
                <a:solidFill>
                  <a:schemeClr val="tx1"/>
                </a:solidFill>
              </a:rPr>
              <a:t>intersectoral</a:t>
            </a:r>
            <a:r>
              <a:rPr lang="en-CA" dirty="0">
                <a:solidFill>
                  <a:schemeClr val="tx1"/>
                </a:solidFill>
              </a:rPr>
              <a:t> collaboration that was catalyzed by the province-wide </a:t>
            </a:r>
            <a:r>
              <a:rPr lang="en-CA" dirty="0" err="1">
                <a:solidFill>
                  <a:schemeClr val="tx1"/>
                </a:solidFill>
              </a:rPr>
              <a:t>RentSafe</a:t>
            </a:r>
            <a:r>
              <a:rPr lang="en-CA" dirty="0">
                <a:solidFill>
                  <a:schemeClr val="tx1"/>
                </a:solidFill>
              </a:rPr>
              <a:t> work, recently developed a model by-law on mould for use by municipalities across the province. The Working Group unites the efforts and expertise of the leading professional associations serving public health inspectors and municipal by-law/property standards officers across Ontario. </a:t>
            </a:r>
          </a:p>
          <a:p>
            <a:r>
              <a:rPr lang="en-CA" dirty="0">
                <a:solidFill>
                  <a:schemeClr val="tx1"/>
                </a:solidFill>
              </a:rPr>
              <a:t>Its members include:</a:t>
            </a:r>
            <a:r>
              <a:rPr lang="en-CA" i="1" dirty="0">
                <a:solidFill>
                  <a:schemeClr val="tx1"/>
                </a:solidFill>
              </a:rPr>
              <a:t> </a:t>
            </a:r>
            <a:r>
              <a:rPr lang="en-CA" dirty="0">
                <a:solidFill>
                  <a:schemeClr val="tx1"/>
                </a:solidFill>
              </a:rPr>
              <a:t>Ontario Association of Property Standards Officers (OAPSO), Municipal Law Enforcement Officers Association of Ontario (MLEOA), Ontario Public Health Association (OPHA), Canadian Institute of Public Health Inspectors - Ontario Branch (CIPHI-ON), Association of Supervisors of Public Health Inspectors of Ontario (ASPHIO) and </a:t>
            </a:r>
            <a:r>
              <a:rPr lang="en-CA" dirty="0" err="1">
                <a:solidFill>
                  <a:schemeClr val="tx1"/>
                </a:solidFill>
              </a:rPr>
              <a:t>RentSafe</a:t>
            </a:r>
            <a:r>
              <a:rPr lang="en-CA" dirty="0">
                <a:solidFill>
                  <a:schemeClr val="tx1"/>
                </a:solidFill>
              </a:rPr>
              <a:t>.</a:t>
            </a:r>
          </a:p>
          <a:p>
            <a:r>
              <a:rPr lang="en-CA" b="1" dirty="0">
                <a:solidFill>
                  <a:schemeClr val="tx1"/>
                </a:solidFill>
              </a:rPr>
              <a:t>The mould model by-law, now available through the Ontario Association of Property Standards Officers (OAPSO), was informed by a comprehensive scan of existing by-laws across Ontario and co-created with the expertise of both public health inspectors and municipal property/by-law officers</a:t>
            </a:r>
            <a:r>
              <a:rPr lang="en-CA" dirty="0">
                <a:solidFill>
                  <a:schemeClr val="tx1"/>
                </a:solidFill>
              </a:rPr>
              <a:t>. The model by-law supports municipalities across the province to update and improve municipal property standards regarding mould in rental housing.  </a:t>
            </a:r>
          </a:p>
          <a:p>
            <a:endParaRPr lang="en-CA" dirty="0"/>
          </a:p>
        </p:txBody>
      </p:sp>
      <p:sp>
        <p:nvSpPr>
          <p:cNvPr id="4" name="Freeform 9"/>
          <p:cNvSpPr/>
          <p:nvPr/>
        </p:nvSpPr>
        <p:spPr>
          <a:xfrm>
            <a:off x="16046436" y="121956"/>
            <a:ext cx="1957452" cy="2490563"/>
          </a:xfrm>
          <a:custGeom>
            <a:avLst/>
            <a:gdLst/>
            <a:ahLst/>
            <a:cxnLst/>
            <a:rect l="l" t="t" r="r" b="b"/>
            <a:pathLst>
              <a:path w="1957452" h="2490563">
                <a:moveTo>
                  <a:pt x="0" y="0"/>
                </a:moveTo>
                <a:lnTo>
                  <a:pt x="1957452" y="0"/>
                </a:lnTo>
                <a:lnTo>
                  <a:pt x="1957452" y="2490563"/>
                </a:lnTo>
                <a:lnTo>
                  <a:pt x="0" y="2490563"/>
                </a:lnTo>
                <a:lnTo>
                  <a:pt x="0" y="0"/>
                </a:lnTo>
                <a:close/>
              </a:path>
            </a:pathLst>
          </a:custGeom>
          <a:blipFill>
            <a:blip r:embed="rId3"/>
            <a:stretch>
              <a:fillRect/>
            </a:stretch>
          </a:blipFill>
        </p:spPr>
        <p:txBody>
          <a:bodyPr/>
          <a:lstStyle/>
          <a:p>
            <a:endParaRPr lang="en-CA"/>
          </a:p>
        </p:txBody>
      </p:sp>
    </p:spTree>
    <p:extLst>
      <p:ext uri="{BB962C8B-B14F-4D97-AF65-F5344CB8AC3E}">
        <p14:creationId xmlns:p14="http://schemas.microsoft.com/office/powerpoint/2010/main" val="3635488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4EF"/>
        </a:solidFill>
        <a:effectLst/>
      </p:bgPr>
    </p:bg>
    <p:spTree>
      <p:nvGrpSpPr>
        <p:cNvPr id="1" name=""/>
        <p:cNvGrpSpPr/>
        <p:nvPr/>
      </p:nvGrpSpPr>
      <p:grpSpPr>
        <a:xfrm>
          <a:off x="0" y="0"/>
          <a:ext cx="0" cy="0"/>
          <a:chOff x="0" y="0"/>
          <a:chExt cx="0" cy="0"/>
        </a:xfrm>
      </p:grpSpPr>
      <p:sp>
        <p:nvSpPr>
          <p:cNvPr id="2" name="Freeform 2"/>
          <p:cNvSpPr/>
          <p:nvPr/>
        </p:nvSpPr>
        <p:spPr>
          <a:xfrm>
            <a:off x="15498425" y="0"/>
            <a:ext cx="2789575" cy="3549314"/>
          </a:xfrm>
          <a:custGeom>
            <a:avLst/>
            <a:gdLst/>
            <a:ahLst/>
            <a:cxnLst/>
            <a:rect l="l" t="t" r="r" b="b"/>
            <a:pathLst>
              <a:path w="2789575" h="3549314">
                <a:moveTo>
                  <a:pt x="0" y="0"/>
                </a:moveTo>
                <a:lnTo>
                  <a:pt x="2789575" y="0"/>
                </a:lnTo>
                <a:lnTo>
                  <a:pt x="2789575" y="3549314"/>
                </a:lnTo>
                <a:lnTo>
                  <a:pt x="0" y="3549314"/>
                </a:lnTo>
                <a:lnTo>
                  <a:pt x="0" y="0"/>
                </a:lnTo>
                <a:close/>
              </a:path>
            </a:pathLst>
          </a:custGeom>
          <a:blipFill>
            <a:blip r:embed="rId3"/>
            <a:stretch>
              <a:fillRect/>
            </a:stretch>
          </a:blipFill>
        </p:spPr>
        <p:txBody>
          <a:bodyPr/>
          <a:lstStyle/>
          <a:p>
            <a:endParaRPr lang="en-CA"/>
          </a:p>
        </p:txBody>
      </p:sp>
      <p:sp>
        <p:nvSpPr>
          <p:cNvPr id="3" name="TextBox 3"/>
          <p:cNvSpPr txBox="1"/>
          <p:nvPr/>
        </p:nvSpPr>
        <p:spPr>
          <a:xfrm>
            <a:off x="2789575" y="1802411"/>
            <a:ext cx="12708850" cy="3161551"/>
          </a:xfrm>
          <a:prstGeom prst="rect">
            <a:avLst/>
          </a:prstGeom>
        </p:spPr>
        <p:txBody>
          <a:bodyPr lIns="0" tIns="0" rIns="0" bIns="0" rtlCol="0" anchor="t">
            <a:spAutoFit/>
          </a:bodyPr>
          <a:lstStyle/>
          <a:p>
            <a:pPr algn="ctr">
              <a:lnSpc>
                <a:spcPts val="6912"/>
              </a:lnSpc>
            </a:pPr>
            <a:r>
              <a:rPr lang="en-US" sz="7200" spc="-590">
                <a:solidFill>
                  <a:srgbClr val="272665"/>
                </a:solidFill>
                <a:latin typeface="Public Sans"/>
                <a:ea typeface="Public Sans"/>
                <a:cs typeface="Public Sans"/>
                <a:sym typeface="Public Sans"/>
              </a:rPr>
              <a:t>Introduction to the </a:t>
            </a:r>
          </a:p>
          <a:p>
            <a:pPr algn="ctr">
              <a:lnSpc>
                <a:spcPts val="8640"/>
              </a:lnSpc>
            </a:pPr>
            <a:r>
              <a:rPr lang="en-US" sz="9000" spc="-738">
                <a:solidFill>
                  <a:srgbClr val="272665"/>
                </a:solidFill>
                <a:latin typeface="Public Sans"/>
                <a:ea typeface="Public Sans"/>
                <a:cs typeface="Public Sans"/>
                <a:sym typeface="Public Sans"/>
              </a:rPr>
              <a:t>RentSafe Owen Sound Collaborative </a:t>
            </a:r>
          </a:p>
        </p:txBody>
      </p:sp>
      <p:sp>
        <p:nvSpPr>
          <p:cNvPr id="4" name="TextBox 4"/>
          <p:cNvSpPr txBox="1"/>
          <p:nvPr/>
        </p:nvSpPr>
        <p:spPr>
          <a:xfrm>
            <a:off x="1409060" y="9334500"/>
            <a:ext cx="15514579" cy="531496"/>
          </a:xfrm>
          <a:prstGeom prst="rect">
            <a:avLst/>
          </a:prstGeom>
        </p:spPr>
        <p:txBody>
          <a:bodyPr lIns="0" tIns="0" rIns="0" bIns="0" rtlCol="0" anchor="t">
            <a:spAutoFit/>
          </a:bodyPr>
          <a:lstStyle/>
          <a:p>
            <a:pPr algn="ctr">
              <a:lnSpc>
                <a:spcPts val="3840"/>
              </a:lnSpc>
            </a:pPr>
            <a:r>
              <a:rPr lang="en-US" sz="4000" spc="-328">
                <a:solidFill>
                  <a:srgbClr val="FFFFFF"/>
                </a:solidFill>
                <a:latin typeface="Public Sans"/>
                <a:ea typeface="Public Sans"/>
                <a:cs typeface="Public Sans"/>
                <a:sym typeface="Public Sans"/>
              </a:rPr>
              <a:t>RentSafe: Connecting people across sectors towards healthy housing for all</a:t>
            </a:r>
          </a:p>
        </p:txBody>
      </p:sp>
      <p:sp>
        <p:nvSpPr>
          <p:cNvPr id="5" name="TextBox 5"/>
          <p:cNvSpPr txBox="1"/>
          <p:nvPr/>
        </p:nvSpPr>
        <p:spPr>
          <a:xfrm>
            <a:off x="2419660" y="4931028"/>
            <a:ext cx="13493377" cy="4372992"/>
          </a:xfrm>
          <a:prstGeom prst="rect">
            <a:avLst/>
          </a:prstGeom>
        </p:spPr>
        <p:txBody>
          <a:bodyPr lIns="0" tIns="0" rIns="0" bIns="0" rtlCol="0" anchor="t">
            <a:spAutoFit/>
          </a:bodyPr>
          <a:lstStyle/>
          <a:p>
            <a:pPr marL="236403" lvl="1">
              <a:lnSpc>
                <a:spcPts val="3065"/>
              </a:lnSpc>
            </a:pPr>
            <a:r>
              <a:rPr lang="en-CA" sz="3200" dirty="0"/>
              <a:t>The </a:t>
            </a:r>
            <a:r>
              <a:rPr lang="en-CA" sz="3200" b="1" dirty="0" err="1"/>
              <a:t>RentSafe</a:t>
            </a:r>
            <a:r>
              <a:rPr lang="en-CA" sz="3200" b="1" dirty="0"/>
              <a:t> Owen Sound</a:t>
            </a:r>
            <a:r>
              <a:rPr lang="en-CA" sz="3200" dirty="0"/>
              <a:t> </a:t>
            </a:r>
            <a:r>
              <a:rPr lang="en-CA" sz="3200" b="1" dirty="0"/>
              <a:t>Collaborative</a:t>
            </a:r>
            <a:r>
              <a:rPr lang="en-CA" sz="3200" dirty="0"/>
              <a:t> is a group of organizations and community partners working together towards the goal of safe and healthy homes for all</a:t>
            </a:r>
          </a:p>
          <a:p>
            <a:pPr marL="236403" lvl="1" algn="l">
              <a:lnSpc>
                <a:spcPts val="3065"/>
              </a:lnSpc>
            </a:pPr>
            <a:endParaRPr lang="en-US" sz="2189" spc="-28" dirty="0">
              <a:solidFill>
                <a:srgbClr val="272665"/>
              </a:solidFill>
              <a:latin typeface="Public Sans"/>
              <a:ea typeface="Public Sans"/>
              <a:cs typeface="Public Sans"/>
              <a:sym typeface="Public Sans"/>
            </a:endParaRPr>
          </a:p>
          <a:p>
            <a:pPr marL="472806" lvl="1" indent="-236403" algn="l">
              <a:lnSpc>
                <a:spcPts val="3065"/>
              </a:lnSpc>
              <a:buFont typeface="Arial"/>
              <a:buChar char="•"/>
            </a:pPr>
            <a:r>
              <a:rPr lang="en-US" sz="2189" spc="-28" dirty="0">
                <a:solidFill>
                  <a:srgbClr val="272665"/>
                </a:solidFill>
                <a:latin typeface="Public Sans"/>
                <a:ea typeface="Public Sans"/>
                <a:cs typeface="Public Sans"/>
                <a:sym typeface="Public Sans"/>
              </a:rPr>
              <a:t>Catalyzed by the </a:t>
            </a:r>
            <a:r>
              <a:rPr lang="en-US" sz="2189" spc="-28" dirty="0" err="1">
                <a:solidFill>
                  <a:srgbClr val="272665"/>
                </a:solidFill>
                <a:latin typeface="Public Sans"/>
                <a:ea typeface="Public Sans"/>
                <a:cs typeface="Public Sans"/>
                <a:sym typeface="Public Sans"/>
              </a:rPr>
              <a:t>RentSafe</a:t>
            </a:r>
            <a:r>
              <a:rPr lang="en-US" sz="2189" spc="-28" dirty="0">
                <a:solidFill>
                  <a:srgbClr val="272665"/>
                </a:solidFill>
                <a:latin typeface="Public Sans"/>
                <a:ea typeface="Public Sans"/>
                <a:cs typeface="Public Sans"/>
                <a:sym typeface="Public Sans"/>
              </a:rPr>
              <a:t> </a:t>
            </a:r>
            <a:r>
              <a:rPr lang="en-US" sz="2189" spc="-28" dirty="0" err="1">
                <a:solidFill>
                  <a:srgbClr val="272665"/>
                </a:solidFill>
                <a:latin typeface="Public Sans"/>
                <a:ea typeface="Public Sans"/>
                <a:cs typeface="Public Sans"/>
                <a:sym typeface="Public Sans"/>
              </a:rPr>
              <a:t>EquIP</a:t>
            </a:r>
            <a:r>
              <a:rPr lang="en-US" sz="2189" spc="-28" dirty="0">
                <a:solidFill>
                  <a:srgbClr val="272665"/>
                </a:solidFill>
                <a:latin typeface="Public Sans"/>
                <a:ea typeface="Public Sans"/>
                <a:cs typeface="Public Sans"/>
                <a:sym typeface="Public Sans"/>
              </a:rPr>
              <a:t> research project in Owen Sound (2016-2019) that focused on building meaningful interaction among people from diverse sectors.</a:t>
            </a:r>
          </a:p>
          <a:p>
            <a:pPr marL="472806" lvl="1" indent="-236403" algn="l">
              <a:lnSpc>
                <a:spcPts val="3065"/>
              </a:lnSpc>
              <a:buFont typeface="Arial"/>
              <a:buChar char="•"/>
            </a:pPr>
            <a:r>
              <a:rPr lang="en-US" sz="2189" spc="-28" dirty="0">
                <a:solidFill>
                  <a:srgbClr val="272665"/>
                </a:solidFill>
                <a:latin typeface="Public Sans"/>
                <a:ea typeface="Public Sans"/>
                <a:cs typeface="Public Sans"/>
                <a:sym typeface="Public Sans"/>
              </a:rPr>
              <a:t>Launched at the final </a:t>
            </a:r>
            <a:r>
              <a:rPr lang="en-US" sz="2189" spc="-28" dirty="0" err="1">
                <a:solidFill>
                  <a:srgbClr val="272665"/>
                </a:solidFill>
                <a:latin typeface="Public Sans"/>
                <a:ea typeface="Public Sans"/>
                <a:cs typeface="Public Sans"/>
                <a:sym typeface="Public Sans"/>
              </a:rPr>
              <a:t>RentSafe</a:t>
            </a:r>
            <a:r>
              <a:rPr lang="en-US" sz="2189" spc="-28" dirty="0">
                <a:solidFill>
                  <a:srgbClr val="272665"/>
                </a:solidFill>
                <a:latin typeface="Public Sans"/>
                <a:ea typeface="Public Sans"/>
                <a:cs typeface="Public Sans"/>
                <a:sym typeface="Public Sans"/>
              </a:rPr>
              <a:t> </a:t>
            </a:r>
            <a:r>
              <a:rPr lang="en-US" sz="2189" spc="-28" dirty="0" err="1">
                <a:solidFill>
                  <a:srgbClr val="272665"/>
                </a:solidFill>
                <a:latin typeface="Public Sans"/>
                <a:ea typeface="Public Sans"/>
                <a:cs typeface="Public Sans"/>
                <a:sym typeface="Public Sans"/>
              </a:rPr>
              <a:t>EquIP</a:t>
            </a:r>
            <a:r>
              <a:rPr lang="en-US" sz="2189" spc="-28" dirty="0">
                <a:solidFill>
                  <a:srgbClr val="272665"/>
                </a:solidFill>
                <a:latin typeface="Public Sans"/>
                <a:ea typeface="Public Sans"/>
                <a:cs typeface="Public Sans"/>
                <a:sym typeface="Public Sans"/>
              </a:rPr>
              <a:t> research event (November 2019) by community members and agency partners seeking to continue to work together to promote safe and healthy homes for all.</a:t>
            </a:r>
            <a:r>
              <a:rPr lang="en-US" sz="2189" spc="-28" dirty="0">
                <a:solidFill>
                  <a:srgbClr val="272665"/>
                </a:solidFill>
                <a:latin typeface="Public Sans Italics"/>
                <a:ea typeface="Public Sans Italics"/>
                <a:cs typeface="Public Sans Italics"/>
                <a:sym typeface="Public Sans Italics"/>
              </a:rPr>
              <a:t> </a:t>
            </a:r>
          </a:p>
          <a:p>
            <a:pPr marL="472806" lvl="1" indent="-236403" algn="l">
              <a:lnSpc>
                <a:spcPts val="3065"/>
              </a:lnSpc>
              <a:buFont typeface="Arial"/>
              <a:buChar char="•"/>
            </a:pPr>
            <a:r>
              <a:rPr lang="en-US" sz="2189" i="1" spc="-28" dirty="0">
                <a:solidFill>
                  <a:srgbClr val="272665"/>
                </a:solidFill>
                <a:latin typeface="Public Sans Italics"/>
                <a:ea typeface="Public Sans Italics"/>
                <a:cs typeface="Public Sans Italics"/>
                <a:sym typeface="Public Sans Italics"/>
              </a:rPr>
              <a:t>Linked to province-wide </a:t>
            </a:r>
            <a:r>
              <a:rPr lang="en-US" sz="2189" i="1" spc="-28" dirty="0" err="1">
                <a:solidFill>
                  <a:srgbClr val="272665"/>
                </a:solidFill>
                <a:latin typeface="Public Sans Italics"/>
                <a:ea typeface="Public Sans Italics"/>
                <a:cs typeface="Public Sans Italics"/>
                <a:sym typeface="Public Sans Italics"/>
              </a:rPr>
              <a:t>RentSafe</a:t>
            </a:r>
            <a:r>
              <a:rPr lang="en-US" sz="2189" i="1" spc="-28" dirty="0">
                <a:solidFill>
                  <a:srgbClr val="272665"/>
                </a:solidFill>
                <a:latin typeface="Public Sans Italics"/>
                <a:ea typeface="Public Sans Italics"/>
                <a:cs typeface="Public Sans Italics"/>
                <a:sym typeface="Public Sans Italics"/>
              </a:rPr>
              <a:t> initiative (2014-present) and supported by Canadian Partnership for Children’s Health and Environment (CPCHE)</a:t>
            </a:r>
          </a:p>
          <a:p>
            <a:pPr algn="l">
              <a:lnSpc>
                <a:spcPts val="3065"/>
              </a:lnSpc>
            </a:pPr>
            <a:r>
              <a:rPr lang="en-US" sz="2189" spc="-28" dirty="0">
                <a:solidFill>
                  <a:srgbClr val="272665"/>
                </a:solidFill>
                <a:latin typeface="Public Sans"/>
                <a:ea typeface="Public Sans"/>
                <a:cs typeface="Public Sans"/>
                <a:sym typeface="Public Sans"/>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57301"/>
            <a:ext cx="15360636" cy="2362200"/>
          </a:xfrm>
        </p:spPr>
        <p:txBody>
          <a:bodyPr>
            <a:normAutofit fontScale="90000"/>
          </a:bodyPr>
          <a:lstStyle/>
          <a:p>
            <a:r>
              <a:rPr lang="en-CA" b="1" u="sng" dirty="0"/>
              <a:t>Recommendation #3: Prioritize supports for landlords to maintain the habitability of their units and to facilitate effective tenant-landlord interaction as a key strategy in retaining and improving the existing rental housing stock in Owen Sound</a:t>
            </a:r>
            <a:br>
              <a:rPr lang="en-CA" dirty="0"/>
            </a:br>
            <a:endParaRPr lang="en-CA" dirty="0"/>
          </a:p>
        </p:txBody>
      </p:sp>
      <p:sp>
        <p:nvSpPr>
          <p:cNvPr id="3" name="Subtitle 2"/>
          <p:cNvSpPr>
            <a:spLocks noGrp="1"/>
          </p:cNvSpPr>
          <p:nvPr>
            <p:ph type="subTitle" idx="1"/>
          </p:nvPr>
        </p:nvSpPr>
        <p:spPr>
          <a:xfrm>
            <a:off x="1371600" y="3886200"/>
            <a:ext cx="14935200" cy="5905500"/>
          </a:xfrm>
        </p:spPr>
        <p:txBody>
          <a:bodyPr>
            <a:normAutofit/>
          </a:bodyPr>
          <a:lstStyle/>
          <a:p>
            <a:r>
              <a:rPr lang="en-CA" dirty="0">
                <a:solidFill>
                  <a:schemeClr val="tx1"/>
                </a:solidFill>
              </a:rPr>
              <a:t>We are currently in a housing crisis with increased incidents of homelessness. Households and individuals are turned away every day from accessing Grey County emergency housing because of lack of space. Not only is more housing required but we also want to keep and maintain our existing affordable rental housing stock and retain existing tenancy for long-term stability for both landlords and tenants. </a:t>
            </a:r>
          </a:p>
          <a:p>
            <a:r>
              <a:rPr lang="en-CA" dirty="0">
                <a:solidFill>
                  <a:schemeClr val="tx1"/>
                </a:solidFill>
              </a:rPr>
              <a:t> </a:t>
            </a:r>
          </a:p>
          <a:p>
            <a:r>
              <a:rPr lang="en-CA" dirty="0">
                <a:solidFill>
                  <a:schemeClr val="tx1"/>
                </a:solidFill>
              </a:rPr>
              <a:t>The City should play a role in retaining existing rental housing stock, informed by better data on habitability concerns, and via supports to ensure that both tenants and landlords are equipped to fulfill their responsibilities to maintain healthy conditions. The City should be involved in helping to find solutions to maintain a robust, healthy and financially diverse rental housing market for the Owen Sound community.  </a:t>
            </a:r>
          </a:p>
          <a:p>
            <a:endParaRPr lang="en-CA" dirty="0"/>
          </a:p>
        </p:txBody>
      </p:sp>
      <p:sp>
        <p:nvSpPr>
          <p:cNvPr id="4" name="Freeform 10"/>
          <p:cNvSpPr/>
          <p:nvPr/>
        </p:nvSpPr>
        <p:spPr>
          <a:xfrm>
            <a:off x="16046436" y="121956"/>
            <a:ext cx="1957452" cy="2490563"/>
          </a:xfrm>
          <a:custGeom>
            <a:avLst/>
            <a:gdLst/>
            <a:ahLst/>
            <a:cxnLst/>
            <a:rect l="l" t="t" r="r" b="b"/>
            <a:pathLst>
              <a:path w="1957452" h="2490563">
                <a:moveTo>
                  <a:pt x="0" y="0"/>
                </a:moveTo>
                <a:lnTo>
                  <a:pt x="1957452" y="0"/>
                </a:lnTo>
                <a:lnTo>
                  <a:pt x="1957452" y="2490563"/>
                </a:lnTo>
                <a:lnTo>
                  <a:pt x="0" y="2490563"/>
                </a:lnTo>
                <a:lnTo>
                  <a:pt x="0" y="0"/>
                </a:lnTo>
                <a:close/>
              </a:path>
            </a:pathLst>
          </a:custGeom>
          <a:blipFill>
            <a:blip r:embed="rId3"/>
            <a:stretch>
              <a:fillRect/>
            </a:stretch>
          </a:blipFill>
        </p:spPr>
        <p:txBody>
          <a:bodyPr/>
          <a:lstStyle/>
          <a:p>
            <a:endParaRPr lang="en-CA"/>
          </a:p>
        </p:txBody>
      </p:sp>
    </p:spTree>
    <p:extLst>
      <p:ext uri="{BB962C8B-B14F-4D97-AF65-F5344CB8AC3E}">
        <p14:creationId xmlns:p14="http://schemas.microsoft.com/office/powerpoint/2010/main" val="884372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33500"/>
            <a:ext cx="16459200" cy="1470025"/>
          </a:xfrm>
        </p:spPr>
        <p:txBody>
          <a:bodyPr>
            <a:normAutofit fontScale="90000"/>
          </a:bodyPr>
          <a:lstStyle/>
          <a:p>
            <a:r>
              <a:rPr lang="en-CA" b="1" dirty="0"/>
              <a:t>Systematic Change: What long term changes do we need to ensure that existing rental housing stock in Owen Sound is affordable, healthy and safe for all?</a:t>
            </a:r>
            <a:br>
              <a:rPr lang="en-CA" dirty="0"/>
            </a:br>
            <a:endParaRPr lang="en-CA" dirty="0"/>
          </a:p>
        </p:txBody>
      </p:sp>
      <p:sp>
        <p:nvSpPr>
          <p:cNvPr id="3" name="Subtitle 2"/>
          <p:cNvSpPr>
            <a:spLocks noGrp="1"/>
          </p:cNvSpPr>
          <p:nvPr>
            <p:ph type="subTitle" idx="1"/>
          </p:nvPr>
        </p:nvSpPr>
        <p:spPr>
          <a:xfrm>
            <a:off x="1524000" y="3771900"/>
            <a:ext cx="14782800" cy="5067300"/>
          </a:xfrm>
        </p:spPr>
        <p:txBody>
          <a:bodyPr>
            <a:normAutofit/>
          </a:bodyPr>
          <a:lstStyle/>
          <a:p>
            <a:pPr lvl="0"/>
            <a:r>
              <a:rPr lang="en-CA" dirty="0">
                <a:solidFill>
                  <a:schemeClr val="tx1"/>
                </a:solidFill>
              </a:rPr>
              <a:t>Explore options for pro-active inspections to avoid a complaint driven process similar to restaurant inspections system</a:t>
            </a:r>
          </a:p>
          <a:p>
            <a:pPr lvl="0"/>
            <a:r>
              <a:rPr lang="en-CA" dirty="0">
                <a:solidFill>
                  <a:schemeClr val="tx1"/>
                </a:solidFill>
              </a:rPr>
              <a:t>Improvements with the Landlord and Tenant Board process to make it more accessible and proactive</a:t>
            </a:r>
          </a:p>
          <a:p>
            <a:pPr lvl="0"/>
            <a:r>
              <a:rPr lang="en-CA" dirty="0">
                <a:solidFill>
                  <a:schemeClr val="tx1"/>
                </a:solidFill>
              </a:rPr>
              <a:t>Strong community involvement and reporting mechanism to ensure long term stability, such as a City / Public Health rental housing committee   </a:t>
            </a:r>
          </a:p>
          <a:p>
            <a:pPr lvl="0"/>
            <a:r>
              <a:rPr lang="en-CA" dirty="0">
                <a:solidFill>
                  <a:schemeClr val="tx1"/>
                </a:solidFill>
              </a:rPr>
              <a:t>Explore options for </a:t>
            </a:r>
            <a:r>
              <a:rPr lang="en-CA" dirty="0" err="1">
                <a:solidFill>
                  <a:schemeClr val="tx1"/>
                </a:solidFill>
              </a:rPr>
              <a:t>renoviction</a:t>
            </a:r>
            <a:r>
              <a:rPr lang="en-CA" dirty="0">
                <a:solidFill>
                  <a:schemeClr val="tx1"/>
                </a:solidFill>
              </a:rPr>
              <a:t> bylaws to prevent bad faith evictions and maintain affordable housing stock (similar to examples in Hamilton and Toronto)</a:t>
            </a:r>
          </a:p>
          <a:p>
            <a:endParaRPr lang="en-CA" dirty="0"/>
          </a:p>
        </p:txBody>
      </p:sp>
    </p:spTree>
    <p:extLst>
      <p:ext uri="{BB962C8B-B14F-4D97-AF65-F5344CB8AC3E}">
        <p14:creationId xmlns:p14="http://schemas.microsoft.com/office/powerpoint/2010/main" val="3903955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6E4EF"/>
        </a:solidFill>
        <a:effectLst/>
      </p:bgPr>
    </p:bg>
    <p:spTree>
      <p:nvGrpSpPr>
        <p:cNvPr id="1" name=""/>
        <p:cNvGrpSpPr/>
        <p:nvPr/>
      </p:nvGrpSpPr>
      <p:grpSpPr>
        <a:xfrm>
          <a:off x="0" y="0"/>
          <a:ext cx="0" cy="0"/>
          <a:chOff x="0" y="0"/>
          <a:chExt cx="0" cy="0"/>
        </a:xfrm>
      </p:grpSpPr>
      <p:sp>
        <p:nvSpPr>
          <p:cNvPr id="2" name="Freeform 2"/>
          <p:cNvSpPr/>
          <p:nvPr/>
        </p:nvSpPr>
        <p:spPr>
          <a:xfrm>
            <a:off x="14352829" y="197199"/>
            <a:ext cx="3698568" cy="4705870"/>
          </a:xfrm>
          <a:custGeom>
            <a:avLst/>
            <a:gdLst/>
            <a:ahLst/>
            <a:cxnLst/>
            <a:rect l="l" t="t" r="r" b="b"/>
            <a:pathLst>
              <a:path w="3698568" h="4705870">
                <a:moveTo>
                  <a:pt x="0" y="0"/>
                </a:moveTo>
                <a:lnTo>
                  <a:pt x="3698567" y="0"/>
                </a:lnTo>
                <a:lnTo>
                  <a:pt x="3698567" y="4705870"/>
                </a:lnTo>
                <a:lnTo>
                  <a:pt x="0" y="4705870"/>
                </a:lnTo>
                <a:lnTo>
                  <a:pt x="0" y="0"/>
                </a:lnTo>
                <a:close/>
              </a:path>
            </a:pathLst>
          </a:custGeom>
          <a:blipFill>
            <a:blip r:embed="rId3"/>
            <a:stretch>
              <a:fillRect/>
            </a:stretch>
          </a:blipFill>
        </p:spPr>
        <p:txBody>
          <a:bodyPr/>
          <a:lstStyle/>
          <a:p>
            <a:endParaRPr lang="en-CA"/>
          </a:p>
        </p:txBody>
      </p:sp>
      <p:sp>
        <p:nvSpPr>
          <p:cNvPr id="3" name="TextBox 3"/>
          <p:cNvSpPr txBox="1"/>
          <p:nvPr/>
        </p:nvSpPr>
        <p:spPr>
          <a:xfrm>
            <a:off x="5357418" y="3585893"/>
            <a:ext cx="7573164" cy="1193351"/>
          </a:xfrm>
          <a:prstGeom prst="rect">
            <a:avLst/>
          </a:prstGeom>
        </p:spPr>
        <p:txBody>
          <a:bodyPr lIns="0" tIns="0" rIns="0" bIns="0" rtlCol="0" anchor="t">
            <a:spAutoFit/>
          </a:bodyPr>
          <a:lstStyle/>
          <a:p>
            <a:pPr algn="ctr">
              <a:lnSpc>
                <a:spcPts val="8785"/>
              </a:lnSpc>
            </a:pPr>
            <a:r>
              <a:rPr lang="en-US" sz="9151" spc="-750">
                <a:solidFill>
                  <a:srgbClr val="272665"/>
                </a:solidFill>
                <a:latin typeface="Public Sans"/>
                <a:ea typeface="Public Sans"/>
                <a:cs typeface="Public Sans"/>
                <a:sym typeface="Public Sans"/>
              </a:rPr>
              <a:t>Thank you </a:t>
            </a:r>
          </a:p>
        </p:txBody>
      </p:sp>
      <p:sp>
        <p:nvSpPr>
          <p:cNvPr id="4" name="TextBox 4"/>
          <p:cNvSpPr txBox="1"/>
          <p:nvPr/>
        </p:nvSpPr>
        <p:spPr>
          <a:xfrm>
            <a:off x="5357418" y="2312009"/>
            <a:ext cx="7573164" cy="1193351"/>
          </a:xfrm>
          <a:prstGeom prst="rect">
            <a:avLst/>
          </a:prstGeom>
        </p:spPr>
        <p:txBody>
          <a:bodyPr lIns="0" tIns="0" rIns="0" bIns="0" rtlCol="0" anchor="t">
            <a:spAutoFit/>
          </a:bodyPr>
          <a:lstStyle/>
          <a:p>
            <a:pPr algn="ctr">
              <a:lnSpc>
                <a:spcPts val="8785"/>
              </a:lnSpc>
            </a:pPr>
            <a:r>
              <a:rPr lang="en-US" sz="9151" spc="-750">
                <a:solidFill>
                  <a:srgbClr val="272665"/>
                </a:solidFill>
                <a:latin typeface="Public Sans"/>
                <a:ea typeface="Public Sans"/>
                <a:cs typeface="Public Sans"/>
                <a:sym typeface="Public Sans"/>
              </a:rPr>
              <a:t>Miigwetch </a:t>
            </a:r>
          </a:p>
        </p:txBody>
      </p:sp>
      <p:sp>
        <p:nvSpPr>
          <p:cNvPr id="5" name="TextBox 5"/>
          <p:cNvSpPr txBox="1"/>
          <p:nvPr/>
        </p:nvSpPr>
        <p:spPr>
          <a:xfrm>
            <a:off x="5357418" y="4903069"/>
            <a:ext cx="7573164" cy="1193351"/>
          </a:xfrm>
          <a:prstGeom prst="rect">
            <a:avLst/>
          </a:prstGeom>
        </p:spPr>
        <p:txBody>
          <a:bodyPr lIns="0" tIns="0" rIns="0" bIns="0" rtlCol="0" anchor="t">
            <a:spAutoFit/>
          </a:bodyPr>
          <a:lstStyle/>
          <a:p>
            <a:pPr algn="ctr">
              <a:lnSpc>
                <a:spcPts val="8785"/>
              </a:lnSpc>
            </a:pPr>
            <a:r>
              <a:rPr lang="en-US" sz="9151" spc="-750">
                <a:solidFill>
                  <a:srgbClr val="272665"/>
                </a:solidFill>
                <a:latin typeface="Public Sans"/>
                <a:ea typeface="Public Sans"/>
                <a:cs typeface="Public Sans"/>
                <a:sym typeface="Public Sans"/>
              </a:rPr>
              <a:t>Merci </a:t>
            </a:r>
          </a:p>
        </p:txBody>
      </p:sp>
      <p:sp>
        <p:nvSpPr>
          <p:cNvPr id="6" name="TextBox 6"/>
          <p:cNvSpPr txBox="1"/>
          <p:nvPr/>
        </p:nvSpPr>
        <p:spPr>
          <a:xfrm>
            <a:off x="13174823" y="5191125"/>
            <a:ext cx="6054580" cy="299848"/>
          </a:xfrm>
          <a:prstGeom prst="rect">
            <a:avLst/>
          </a:prstGeom>
        </p:spPr>
        <p:txBody>
          <a:bodyPr lIns="0" tIns="0" rIns="0" bIns="0" rtlCol="0" anchor="t">
            <a:spAutoFit/>
          </a:bodyPr>
          <a:lstStyle/>
          <a:p>
            <a:pPr algn="ctr">
              <a:lnSpc>
                <a:spcPts val="2244"/>
              </a:lnSpc>
            </a:pPr>
            <a:r>
              <a:rPr lang="en-US" sz="2337" spc="-191">
                <a:solidFill>
                  <a:srgbClr val="272665"/>
                </a:solidFill>
                <a:latin typeface="Public Sans Italics"/>
                <a:ea typeface="Public Sans Italics"/>
                <a:cs typeface="Public Sans Italics"/>
                <a:sym typeface="Public Sans Italics"/>
              </a:rPr>
              <a:t>https://rentsafe.ca/owen-sound/ </a:t>
            </a:r>
          </a:p>
        </p:txBody>
      </p:sp>
      <p:sp>
        <p:nvSpPr>
          <p:cNvPr id="7" name="TextBox 7"/>
          <p:cNvSpPr txBox="1"/>
          <p:nvPr/>
        </p:nvSpPr>
        <p:spPr>
          <a:xfrm>
            <a:off x="2851584" y="6930224"/>
            <a:ext cx="12584833" cy="586433"/>
          </a:xfrm>
          <a:prstGeom prst="rect">
            <a:avLst/>
          </a:prstGeom>
        </p:spPr>
        <p:txBody>
          <a:bodyPr lIns="0" tIns="0" rIns="0" bIns="0" rtlCol="0" anchor="t">
            <a:spAutoFit/>
          </a:bodyPr>
          <a:lstStyle/>
          <a:p>
            <a:pPr algn="ctr">
              <a:lnSpc>
                <a:spcPts val="4370"/>
              </a:lnSpc>
            </a:pPr>
            <a:r>
              <a:rPr lang="en-US" sz="4552" spc="-373" dirty="0">
                <a:solidFill>
                  <a:srgbClr val="272665"/>
                </a:solidFill>
                <a:latin typeface="Public Sans"/>
                <a:ea typeface="Public Sans"/>
                <a:cs typeface="Public Sans"/>
                <a:sym typeface="Public Sans"/>
              </a:rPr>
              <a:t>Interested to learn more or get involved?</a:t>
            </a:r>
          </a:p>
        </p:txBody>
      </p:sp>
      <p:sp>
        <p:nvSpPr>
          <p:cNvPr id="8" name="TextBox 8"/>
          <p:cNvSpPr txBox="1"/>
          <p:nvPr/>
        </p:nvSpPr>
        <p:spPr>
          <a:xfrm>
            <a:off x="1447800" y="8190071"/>
            <a:ext cx="12458262" cy="3488134"/>
          </a:xfrm>
          <a:prstGeom prst="rect">
            <a:avLst/>
          </a:prstGeom>
        </p:spPr>
        <p:txBody>
          <a:bodyPr lIns="0" tIns="0" rIns="0" bIns="0" rtlCol="0" anchor="t">
            <a:spAutoFit/>
          </a:bodyPr>
          <a:lstStyle/>
          <a:p>
            <a:pPr algn="just">
              <a:lnSpc>
                <a:spcPts val="3440"/>
              </a:lnSpc>
            </a:pPr>
            <a:r>
              <a:rPr lang="en-US" sz="2457" spc="-41" dirty="0">
                <a:solidFill>
                  <a:srgbClr val="272665"/>
                </a:solidFill>
                <a:latin typeface="Public Sans"/>
                <a:ea typeface="Public Sans"/>
                <a:cs typeface="Public Sans"/>
                <a:sym typeface="Public Sans"/>
              </a:rPr>
              <a:t>Contact:  </a:t>
            </a:r>
          </a:p>
          <a:p>
            <a:pPr algn="just">
              <a:lnSpc>
                <a:spcPts val="3440"/>
              </a:lnSpc>
            </a:pPr>
            <a:r>
              <a:rPr lang="en-US" sz="2457" spc="-41" dirty="0">
                <a:solidFill>
                  <a:srgbClr val="272665"/>
                </a:solidFill>
                <a:latin typeface="Public Sans"/>
                <a:ea typeface="Public Sans"/>
                <a:cs typeface="Public Sans"/>
                <a:sym typeface="Public Sans"/>
              </a:rPr>
              <a:t>Erica Phipps (</a:t>
            </a:r>
            <a:r>
              <a:rPr lang="en-US" sz="2457" spc="-41" dirty="0">
                <a:solidFill>
                  <a:srgbClr val="272665"/>
                </a:solidFill>
                <a:latin typeface="Public Sans"/>
                <a:ea typeface="Public Sans"/>
                <a:cs typeface="Public Sans"/>
                <a:sym typeface="Public Sans"/>
                <a:hlinkClick r:id="rId4" tooltip="mailto:erica@healthyenvironmentforkids.ca"/>
              </a:rPr>
              <a:t>erica@healthyenvironmentforkids.ca</a:t>
            </a:r>
            <a:r>
              <a:rPr lang="en-US" sz="2457" spc="-41" dirty="0">
                <a:solidFill>
                  <a:srgbClr val="272665"/>
                </a:solidFill>
                <a:latin typeface="Public Sans"/>
                <a:ea typeface="Public Sans"/>
                <a:cs typeface="Public Sans"/>
                <a:sym typeface="Public Sans"/>
              </a:rPr>
              <a:t>)</a:t>
            </a:r>
          </a:p>
          <a:p>
            <a:pPr algn="just">
              <a:lnSpc>
                <a:spcPts val="3440"/>
              </a:lnSpc>
            </a:pPr>
            <a:r>
              <a:rPr lang="en-US" sz="2457" spc="-41" dirty="0">
                <a:solidFill>
                  <a:srgbClr val="272665"/>
                </a:solidFill>
                <a:latin typeface="Public Sans"/>
                <a:ea typeface="Public Sans"/>
                <a:cs typeface="Public Sans"/>
                <a:sym typeface="Public Sans"/>
              </a:rPr>
              <a:t>Seana Moorhead (</a:t>
            </a:r>
            <a:r>
              <a:rPr lang="en-US" sz="2457" spc="-41" dirty="0">
                <a:solidFill>
                  <a:srgbClr val="272665"/>
                </a:solidFill>
                <a:latin typeface="Public Sans"/>
                <a:ea typeface="Public Sans"/>
                <a:cs typeface="Public Sans"/>
                <a:sym typeface="Public Sans"/>
                <a:hlinkClick r:id="rId5"/>
              </a:rPr>
              <a:t>seana.moorhead@gbclc.clcj.ca</a:t>
            </a:r>
            <a:r>
              <a:rPr lang="en-US" sz="2457" spc="-41" dirty="0">
                <a:solidFill>
                  <a:srgbClr val="272665"/>
                </a:solidFill>
                <a:latin typeface="Public Sans"/>
                <a:ea typeface="Public Sans"/>
                <a:cs typeface="Public Sans"/>
                <a:sym typeface="Public Sans"/>
              </a:rPr>
              <a:t> )</a:t>
            </a:r>
          </a:p>
          <a:p>
            <a:pPr algn="just">
              <a:lnSpc>
                <a:spcPts val="3440"/>
              </a:lnSpc>
            </a:pPr>
            <a:r>
              <a:rPr lang="en-US" sz="2457" spc="-41" dirty="0">
                <a:solidFill>
                  <a:srgbClr val="272665"/>
                </a:solidFill>
                <a:latin typeface="Public Sans"/>
                <a:ea typeface="Public Sans"/>
                <a:cs typeface="Public Sans"/>
                <a:sym typeface="Public Sans"/>
              </a:rPr>
              <a:t>Jill Umbach (</a:t>
            </a:r>
            <a:r>
              <a:rPr lang="en-US" sz="2457" spc="-41" dirty="0">
                <a:solidFill>
                  <a:srgbClr val="272665"/>
                </a:solidFill>
                <a:latin typeface="Public Sans"/>
                <a:ea typeface="Public Sans"/>
                <a:cs typeface="Public Sans"/>
                <a:sym typeface="Public Sans"/>
                <a:hlinkClick r:id="rId6" tooltip="mailto:povertytaskforce@unitedwaybg.com"/>
              </a:rPr>
              <a:t>povertytaskforce@unitedwaybg.com</a:t>
            </a:r>
            <a:r>
              <a:rPr lang="en-US" sz="2457" spc="-41" dirty="0">
                <a:solidFill>
                  <a:srgbClr val="272665"/>
                </a:solidFill>
                <a:latin typeface="Public Sans"/>
                <a:ea typeface="Public Sans"/>
                <a:cs typeface="Public Sans"/>
                <a:sym typeface="Public Sans"/>
              </a:rPr>
              <a:t>)</a:t>
            </a:r>
          </a:p>
          <a:p>
            <a:pPr algn="just">
              <a:lnSpc>
                <a:spcPts val="3440"/>
              </a:lnSpc>
              <a:spcBef>
                <a:spcPct val="0"/>
              </a:spcBef>
            </a:pPr>
            <a:endParaRPr lang="en-US" sz="2457" spc="-41" dirty="0">
              <a:solidFill>
                <a:srgbClr val="272665"/>
              </a:solidFill>
              <a:latin typeface="Public Sans"/>
              <a:ea typeface="Public Sans"/>
              <a:cs typeface="Public Sans"/>
              <a:sym typeface="Public Sans"/>
            </a:endParaRPr>
          </a:p>
          <a:p>
            <a:pPr algn="just">
              <a:lnSpc>
                <a:spcPts val="3440"/>
              </a:lnSpc>
              <a:spcBef>
                <a:spcPct val="0"/>
              </a:spcBef>
            </a:pPr>
            <a:endParaRPr lang="en-US" sz="2457" spc="-41" dirty="0">
              <a:solidFill>
                <a:srgbClr val="272665"/>
              </a:solidFill>
              <a:latin typeface="Public Sans"/>
              <a:ea typeface="Public Sans"/>
              <a:cs typeface="Public Sans"/>
              <a:sym typeface="Public Sans"/>
            </a:endParaRPr>
          </a:p>
          <a:p>
            <a:pPr algn="just">
              <a:lnSpc>
                <a:spcPts val="3440"/>
              </a:lnSpc>
              <a:spcBef>
                <a:spcPct val="0"/>
              </a:spcBef>
            </a:pPr>
            <a:endParaRPr lang="en-US" sz="2457" spc="-41" dirty="0">
              <a:solidFill>
                <a:srgbClr val="272665"/>
              </a:solidFill>
              <a:latin typeface="Public Sans"/>
              <a:ea typeface="Public Sans"/>
              <a:cs typeface="Public Sans"/>
              <a:sym typeface="Public Sans"/>
            </a:endParaRPr>
          </a:p>
          <a:p>
            <a:pPr algn="just">
              <a:lnSpc>
                <a:spcPts val="3440"/>
              </a:lnSpc>
              <a:spcBef>
                <a:spcPct val="0"/>
              </a:spcBef>
            </a:pPr>
            <a:endParaRPr lang="en-US" sz="2457" spc="-41" dirty="0">
              <a:solidFill>
                <a:srgbClr val="272665"/>
              </a:solidFill>
              <a:latin typeface="Public Sans"/>
              <a:ea typeface="Public Sans"/>
              <a:cs typeface="Public Sans"/>
              <a:sym typeface="Public Sans"/>
            </a:endParaRPr>
          </a:p>
        </p:txBody>
      </p:sp>
      <p:sp>
        <p:nvSpPr>
          <p:cNvPr id="9" name="TextBox 8"/>
          <p:cNvSpPr txBox="1"/>
          <p:nvPr/>
        </p:nvSpPr>
        <p:spPr>
          <a:xfrm>
            <a:off x="10062673" y="8350461"/>
            <a:ext cx="8001000" cy="1323439"/>
          </a:xfrm>
          <a:prstGeom prst="rect">
            <a:avLst/>
          </a:prstGeom>
          <a:noFill/>
        </p:spPr>
        <p:txBody>
          <a:bodyPr wrap="square" rtlCol="0">
            <a:spAutoFit/>
          </a:bodyPr>
          <a:lstStyle/>
          <a:p>
            <a:r>
              <a:rPr lang="en-CA" sz="4000" u="sng" dirty="0">
                <a:hlinkClick r:id="rId7"/>
              </a:rPr>
              <a:t>Full Report Available at: </a:t>
            </a:r>
          </a:p>
          <a:p>
            <a:r>
              <a:rPr lang="en-CA" sz="4000" u="sng" dirty="0">
                <a:hlinkClick r:id="rId7"/>
              </a:rPr>
              <a:t>https://rentsafe.ca/owen-sound/</a:t>
            </a:r>
            <a:endParaRPr lang="en-CA"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6E4EF"/>
        </a:solidFill>
        <a:effectLst/>
      </p:bgPr>
    </p:bg>
    <p:spTree>
      <p:nvGrpSpPr>
        <p:cNvPr id="1" name=""/>
        <p:cNvGrpSpPr/>
        <p:nvPr/>
      </p:nvGrpSpPr>
      <p:grpSpPr>
        <a:xfrm>
          <a:off x="0" y="0"/>
          <a:ext cx="0" cy="0"/>
          <a:chOff x="0" y="0"/>
          <a:chExt cx="0" cy="0"/>
        </a:xfrm>
      </p:grpSpPr>
      <p:sp>
        <p:nvSpPr>
          <p:cNvPr id="2" name="Freeform 2"/>
          <p:cNvSpPr/>
          <p:nvPr/>
        </p:nvSpPr>
        <p:spPr>
          <a:xfrm>
            <a:off x="10126664" y="3235127"/>
            <a:ext cx="7295922" cy="4922661"/>
          </a:xfrm>
          <a:custGeom>
            <a:avLst/>
            <a:gdLst/>
            <a:ahLst/>
            <a:cxnLst/>
            <a:rect l="l" t="t" r="r" b="b"/>
            <a:pathLst>
              <a:path w="7295922" h="4922661">
                <a:moveTo>
                  <a:pt x="0" y="0"/>
                </a:moveTo>
                <a:lnTo>
                  <a:pt x="7295922" y="0"/>
                </a:lnTo>
                <a:lnTo>
                  <a:pt x="7295922" y="4922661"/>
                </a:lnTo>
                <a:lnTo>
                  <a:pt x="0" y="49226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TextBox 3"/>
          <p:cNvSpPr txBox="1"/>
          <p:nvPr/>
        </p:nvSpPr>
        <p:spPr>
          <a:xfrm>
            <a:off x="1230190" y="1547570"/>
            <a:ext cx="8190705" cy="1232538"/>
          </a:xfrm>
          <a:prstGeom prst="rect">
            <a:avLst/>
          </a:prstGeom>
        </p:spPr>
        <p:txBody>
          <a:bodyPr lIns="0" tIns="0" rIns="0" bIns="0" rtlCol="0" anchor="t">
            <a:spAutoFit/>
          </a:bodyPr>
          <a:lstStyle/>
          <a:p>
            <a:pPr algn="l">
              <a:lnSpc>
                <a:spcPts val="9120"/>
              </a:lnSpc>
            </a:pPr>
            <a:r>
              <a:rPr lang="en-US" sz="9500" spc="-779">
                <a:solidFill>
                  <a:srgbClr val="272665"/>
                </a:solidFill>
                <a:latin typeface="Public Sans"/>
                <a:ea typeface="Public Sans"/>
                <a:cs typeface="Public Sans"/>
                <a:sym typeface="Public Sans"/>
              </a:rPr>
              <a:t>Survey Overview</a:t>
            </a:r>
          </a:p>
        </p:txBody>
      </p:sp>
      <p:sp>
        <p:nvSpPr>
          <p:cNvPr id="4" name="TextBox 4"/>
          <p:cNvSpPr txBox="1"/>
          <p:nvPr/>
        </p:nvSpPr>
        <p:spPr>
          <a:xfrm>
            <a:off x="1230190" y="3120827"/>
            <a:ext cx="6261033" cy="531496"/>
          </a:xfrm>
          <a:prstGeom prst="rect">
            <a:avLst/>
          </a:prstGeom>
        </p:spPr>
        <p:txBody>
          <a:bodyPr lIns="0" tIns="0" rIns="0" bIns="0" rtlCol="0" anchor="t">
            <a:spAutoFit/>
          </a:bodyPr>
          <a:lstStyle/>
          <a:p>
            <a:pPr algn="l">
              <a:lnSpc>
                <a:spcPts val="3840"/>
              </a:lnSpc>
            </a:pPr>
            <a:r>
              <a:rPr lang="en-US" sz="4000" spc="-328">
                <a:solidFill>
                  <a:srgbClr val="FFFFFF"/>
                </a:solidFill>
                <a:latin typeface="Public Sans"/>
                <a:ea typeface="Public Sans"/>
                <a:cs typeface="Public Sans"/>
                <a:sym typeface="Public Sans"/>
              </a:rPr>
              <a:t>Why?</a:t>
            </a:r>
          </a:p>
        </p:txBody>
      </p:sp>
      <p:sp>
        <p:nvSpPr>
          <p:cNvPr id="5" name="TextBox 5"/>
          <p:cNvSpPr txBox="1"/>
          <p:nvPr/>
        </p:nvSpPr>
        <p:spPr>
          <a:xfrm>
            <a:off x="809428" y="4624174"/>
            <a:ext cx="8619528" cy="4216836"/>
          </a:xfrm>
          <a:prstGeom prst="rect">
            <a:avLst/>
          </a:prstGeom>
        </p:spPr>
        <p:txBody>
          <a:bodyPr lIns="0" tIns="0" rIns="0" bIns="0" rtlCol="0" anchor="t">
            <a:spAutoFit/>
          </a:bodyPr>
          <a:lstStyle/>
          <a:p>
            <a:pPr marL="523079" lvl="1" indent="-261539" algn="l">
              <a:lnSpc>
                <a:spcPts val="3391"/>
              </a:lnSpc>
              <a:buFont typeface="Arial"/>
              <a:buChar char="•"/>
            </a:pPr>
            <a:r>
              <a:rPr lang="en-US" sz="2422" spc="-31">
                <a:solidFill>
                  <a:srgbClr val="272665"/>
                </a:solidFill>
                <a:latin typeface="Public Sans"/>
                <a:ea typeface="Public Sans"/>
                <a:cs typeface="Public Sans"/>
                <a:sym typeface="Public Sans"/>
              </a:rPr>
              <a:t>Designed to provide better understanding of rental housing conditions</a:t>
            </a:r>
          </a:p>
          <a:p>
            <a:pPr marL="1046158" lvl="2" indent="-348719" algn="l">
              <a:lnSpc>
                <a:spcPts val="3391"/>
              </a:lnSpc>
              <a:buFont typeface="Arial"/>
              <a:buChar char="⚬"/>
            </a:pPr>
            <a:r>
              <a:rPr lang="en-US" sz="2422" spc="-31">
                <a:solidFill>
                  <a:srgbClr val="272665"/>
                </a:solidFill>
                <a:latin typeface="Public Sans"/>
                <a:ea typeface="Public Sans"/>
                <a:cs typeface="Public Sans"/>
                <a:sym typeface="Public Sans"/>
              </a:rPr>
              <a:t>Issues faced by tenants and landlords/property managers </a:t>
            </a:r>
          </a:p>
          <a:p>
            <a:pPr marL="523079" lvl="1" indent="-261539" algn="l">
              <a:lnSpc>
                <a:spcPts val="3391"/>
              </a:lnSpc>
              <a:buFont typeface="Arial"/>
              <a:buChar char="•"/>
            </a:pPr>
            <a:r>
              <a:rPr lang="en-US" sz="2422" spc="-31">
                <a:solidFill>
                  <a:srgbClr val="272665"/>
                </a:solidFill>
                <a:latin typeface="Public Sans"/>
                <a:ea typeface="Public Sans"/>
                <a:cs typeface="Public Sans"/>
                <a:sym typeface="Public Sans"/>
              </a:rPr>
              <a:t>Goal of informing community dialogue on issues and potential solutions</a:t>
            </a:r>
          </a:p>
          <a:p>
            <a:pPr marL="523079" lvl="1" indent="-261539" algn="l">
              <a:lnSpc>
                <a:spcPts val="3391"/>
              </a:lnSpc>
              <a:buFont typeface="Arial"/>
              <a:buChar char="•"/>
            </a:pPr>
            <a:r>
              <a:rPr lang="en-US" sz="2422" spc="-31">
                <a:solidFill>
                  <a:srgbClr val="272665"/>
                </a:solidFill>
                <a:latin typeface="Public Sans"/>
                <a:ea typeface="Public Sans"/>
                <a:cs typeface="Public Sans"/>
                <a:sym typeface="Public Sans"/>
              </a:rPr>
              <a:t>Landlord survey conducted Fall of 2021, tenant survey conducted Fall of 2022</a:t>
            </a:r>
          </a:p>
          <a:p>
            <a:pPr marL="523079" lvl="1" indent="-261539" algn="l">
              <a:lnSpc>
                <a:spcPts val="3391"/>
              </a:lnSpc>
              <a:buFont typeface="Arial"/>
              <a:buChar char="•"/>
            </a:pPr>
            <a:r>
              <a:rPr lang="en-US" sz="2422" spc="-31">
                <a:solidFill>
                  <a:srgbClr val="272665"/>
                </a:solidFill>
                <a:latin typeface="Public Sans"/>
                <a:ea typeface="Public Sans"/>
                <a:cs typeface="Public Sans"/>
                <a:sym typeface="Public Sans"/>
              </a:rPr>
              <a:t>Preliminary results reported at “Vital Signs” in Dec 2022</a:t>
            </a:r>
          </a:p>
          <a:p>
            <a:pPr algn="l">
              <a:lnSpc>
                <a:spcPts val="3391"/>
              </a:lnSpc>
            </a:pPr>
            <a:endParaRPr lang="en-US" sz="2422" spc="-31">
              <a:solidFill>
                <a:srgbClr val="272665"/>
              </a:solidFill>
              <a:latin typeface="Public Sans"/>
              <a:ea typeface="Public Sans"/>
              <a:cs typeface="Public Sans"/>
              <a:sym typeface="Public Sans"/>
            </a:endParaRPr>
          </a:p>
        </p:txBody>
      </p:sp>
      <p:sp>
        <p:nvSpPr>
          <p:cNvPr id="6" name="Freeform 6"/>
          <p:cNvSpPr/>
          <p:nvPr/>
        </p:nvSpPr>
        <p:spPr>
          <a:xfrm>
            <a:off x="15706822" y="121956"/>
            <a:ext cx="2297066" cy="2922670"/>
          </a:xfrm>
          <a:custGeom>
            <a:avLst/>
            <a:gdLst/>
            <a:ahLst/>
            <a:cxnLst/>
            <a:rect l="l" t="t" r="r" b="b"/>
            <a:pathLst>
              <a:path w="2297066" h="2922670">
                <a:moveTo>
                  <a:pt x="0" y="0"/>
                </a:moveTo>
                <a:lnTo>
                  <a:pt x="2297066" y="0"/>
                </a:lnTo>
                <a:lnTo>
                  <a:pt x="2297066" y="2922671"/>
                </a:lnTo>
                <a:lnTo>
                  <a:pt x="0" y="2922671"/>
                </a:lnTo>
                <a:lnTo>
                  <a:pt x="0" y="0"/>
                </a:lnTo>
                <a:close/>
              </a:path>
            </a:pathLst>
          </a:custGeom>
          <a:blipFill>
            <a:blip r:embed="rId5"/>
            <a:stretch>
              <a:fillRect/>
            </a:stretch>
          </a:blipFill>
        </p:spPr>
        <p:txBody>
          <a:bodyPr/>
          <a:lstStyle/>
          <a:p>
            <a:endParaRPr lang="en-C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6E4EF"/>
        </a:solidFill>
        <a:effectLst/>
      </p:bgPr>
    </p:bg>
    <p:spTree>
      <p:nvGrpSpPr>
        <p:cNvPr id="1" name=""/>
        <p:cNvGrpSpPr/>
        <p:nvPr/>
      </p:nvGrpSpPr>
      <p:grpSpPr>
        <a:xfrm>
          <a:off x="0" y="0"/>
          <a:ext cx="0" cy="0"/>
          <a:chOff x="0" y="0"/>
          <a:chExt cx="0" cy="0"/>
        </a:xfrm>
      </p:grpSpPr>
      <p:grpSp>
        <p:nvGrpSpPr>
          <p:cNvPr id="2" name="Group 2"/>
          <p:cNvGrpSpPr/>
          <p:nvPr/>
        </p:nvGrpSpPr>
        <p:grpSpPr>
          <a:xfrm>
            <a:off x="3825357" y="2238238"/>
            <a:ext cx="10210800" cy="1610758"/>
            <a:chOff x="0" y="0"/>
            <a:chExt cx="1220042" cy="438536"/>
          </a:xfrm>
        </p:grpSpPr>
        <p:sp>
          <p:nvSpPr>
            <p:cNvPr id="3" name="Freeform 3"/>
            <p:cNvSpPr/>
            <p:nvPr/>
          </p:nvSpPr>
          <p:spPr>
            <a:xfrm>
              <a:off x="0" y="0"/>
              <a:ext cx="1220042" cy="438536"/>
            </a:xfrm>
            <a:custGeom>
              <a:avLst/>
              <a:gdLst/>
              <a:ahLst/>
              <a:cxnLst/>
              <a:rect l="l" t="t" r="r" b="b"/>
              <a:pathLst>
                <a:path w="1220042" h="438536">
                  <a:moveTo>
                    <a:pt x="31097" y="0"/>
                  </a:moveTo>
                  <a:lnTo>
                    <a:pt x="1188944" y="0"/>
                  </a:lnTo>
                  <a:cubicBezTo>
                    <a:pt x="1206119" y="0"/>
                    <a:pt x="1220042" y="13923"/>
                    <a:pt x="1220042" y="31097"/>
                  </a:cubicBezTo>
                  <a:lnTo>
                    <a:pt x="1220042" y="407439"/>
                  </a:lnTo>
                  <a:cubicBezTo>
                    <a:pt x="1220042" y="424614"/>
                    <a:pt x="1206119" y="438536"/>
                    <a:pt x="1188944" y="438536"/>
                  </a:cubicBezTo>
                  <a:lnTo>
                    <a:pt x="31097" y="438536"/>
                  </a:lnTo>
                  <a:cubicBezTo>
                    <a:pt x="13923" y="438536"/>
                    <a:pt x="0" y="424614"/>
                    <a:pt x="0" y="407439"/>
                  </a:cubicBezTo>
                  <a:lnTo>
                    <a:pt x="0" y="31097"/>
                  </a:lnTo>
                  <a:cubicBezTo>
                    <a:pt x="0" y="13923"/>
                    <a:pt x="13923" y="0"/>
                    <a:pt x="31097" y="0"/>
                  </a:cubicBezTo>
                  <a:close/>
                </a:path>
              </a:pathLst>
            </a:custGeom>
            <a:solidFill>
              <a:srgbClr val="AB9EE2"/>
            </a:solidFill>
          </p:spPr>
          <p:txBody>
            <a:bodyPr/>
            <a:lstStyle/>
            <a:p>
              <a:endParaRPr lang="en-CA"/>
            </a:p>
          </p:txBody>
        </p:sp>
        <p:sp>
          <p:nvSpPr>
            <p:cNvPr id="4" name="TextBox 4"/>
            <p:cNvSpPr txBox="1"/>
            <p:nvPr/>
          </p:nvSpPr>
          <p:spPr>
            <a:xfrm>
              <a:off x="0" y="85725"/>
              <a:ext cx="1220042" cy="352811"/>
            </a:xfrm>
            <a:prstGeom prst="rect">
              <a:avLst/>
            </a:prstGeom>
          </p:spPr>
          <p:txBody>
            <a:bodyPr lIns="50800" tIns="50800" rIns="50800" bIns="50800" rtlCol="0" anchor="ctr"/>
            <a:lstStyle/>
            <a:p>
              <a:pPr algn="ctr">
                <a:lnSpc>
                  <a:spcPts val="1925"/>
                </a:lnSpc>
              </a:pPr>
              <a:endParaRPr/>
            </a:p>
          </p:txBody>
        </p:sp>
      </p:grpSp>
      <p:sp>
        <p:nvSpPr>
          <p:cNvPr id="5" name="TextBox 5"/>
          <p:cNvSpPr txBox="1"/>
          <p:nvPr/>
        </p:nvSpPr>
        <p:spPr>
          <a:xfrm>
            <a:off x="5257801" y="2464656"/>
            <a:ext cx="8281852" cy="1987724"/>
          </a:xfrm>
          <a:prstGeom prst="rect">
            <a:avLst/>
          </a:prstGeom>
        </p:spPr>
        <p:txBody>
          <a:bodyPr wrap="square" lIns="0" tIns="0" rIns="0" bIns="0" rtlCol="0" anchor="t">
            <a:spAutoFit/>
          </a:bodyPr>
          <a:lstStyle/>
          <a:p>
            <a:pPr marL="474983" lvl="1" indent="-237491" algn="just">
              <a:lnSpc>
                <a:spcPts val="3080"/>
              </a:lnSpc>
              <a:buFont typeface="Arial"/>
              <a:buChar char="•"/>
            </a:pPr>
            <a:r>
              <a:rPr lang="en-US" sz="2200" spc="-37" dirty="0">
                <a:solidFill>
                  <a:srgbClr val="FFFFFF"/>
                </a:solidFill>
                <a:latin typeface="Public Sans"/>
                <a:ea typeface="Public Sans"/>
                <a:cs typeface="Public Sans"/>
                <a:sym typeface="Public Sans"/>
              </a:rPr>
              <a:t>36 respondents </a:t>
            </a:r>
          </a:p>
          <a:p>
            <a:pPr marL="474983" lvl="1" indent="-237491" algn="just">
              <a:lnSpc>
                <a:spcPts val="3080"/>
              </a:lnSpc>
              <a:buFont typeface="Arial"/>
              <a:buChar char="•"/>
            </a:pPr>
            <a:r>
              <a:rPr lang="en-US" sz="2200" spc="-37" dirty="0">
                <a:solidFill>
                  <a:srgbClr val="FFFFFF"/>
                </a:solidFill>
                <a:latin typeface="Public Sans"/>
                <a:ea typeface="Public Sans"/>
                <a:cs typeface="Public Sans"/>
                <a:sym typeface="Public Sans"/>
              </a:rPr>
              <a:t>Responsible for nearly 800 rental units in Owen Sound (estimated to be about  40% of the rental market)</a:t>
            </a:r>
          </a:p>
          <a:p>
            <a:pPr algn="just">
              <a:lnSpc>
                <a:spcPts val="3080"/>
              </a:lnSpc>
            </a:pPr>
            <a:endParaRPr lang="en-US" sz="2200" spc="-37" dirty="0">
              <a:solidFill>
                <a:srgbClr val="FFFFFF"/>
              </a:solidFill>
              <a:latin typeface="Public Sans"/>
              <a:ea typeface="Public Sans"/>
              <a:cs typeface="Public Sans"/>
              <a:sym typeface="Public Sans"/>
            </a:endParaRPr>
          </a:p>
          <a:p>
            <a:pPr algn="just">
              <a:lnSpc>
                <a:spcPts val="3080"/>
              </a:lnSpc>
              <a:spcBef>
                <a:spcPct val="0"/>
              </a:spcBef>
            </a:pPr>
            <a:endParaRPr lang="en-US" sz="2200" spc="-37" dirty="0">
              <a:solidFill>
                <a:srgbClr val="FFFFFF"/>
              </a:solidFill>
              <a:latin typeface="Public Sans"/>
              <a:ea typeface="Public Sans"/>
              <a:cs typeface="Public Sans"/>
              <a:sym typeface="Public Sans"/>
            </a:endParaRPr>
          </a:p>
        </p:txBody>
      </p:sp>
      <p:pic>
        <p:nvPicPr>
          <p:cNvPr id="6" name="Picture 6"/>
          <p:cNvPicPr>
            <a:picLocks noChangeAspect="1"/>
          </p:cNvPicPr>
          <p:nvPr/>
        </p:nvPicPr>
        <p:blipFill>
          <a:blip r:embed="rId3"/>
          <a:stretch>
            <a:fillRect/>
          </a:stretch>
        </p:blipFill>
        <p:spPr>
          <a:xfrm>
            <a:off x="5965983" y="4483881"/>
            <a:ext cx="6140513" cy="5354405"/>
          </a:xfrm>
          <a:prstGeom prst="rect">
            <a:avLst/>
          </a:prstGeom>
        </p:spPr>
      </p:pic>
      <p:pic>
        <p:nvPicPr>
          <p:cNvPr id="7" name="Picture 7"/>
          <p:cNvPicPr>
            <a:picLocks noChangeAspect="1"/>
          </p:cNvPicPr>
          <p:nvPr/>
        </p:nvPicPr>
        <p:blipFill>
          <a:blip r:embed="rId4"/>
          <a:stretch>
            <a:fillRect/>
          </a:stretch>
        </p:blipFill>
        <p:spPr>
          <a:xfrm>
            <a:off x="-537015" y="4179059"/>
            <a:ext cx="7815781" cy="5668291"/>
          </a:xfrm>
          <a:prstGeom prst="rect">
            <a:avLst/>
          </a:prstGeom>
        </p:spPr>
      </p:pic>
      <p:sp>
        <p:nvSpPr>
          <p:cNvPr id="8" name="TextBox 8"/>
          <p:cNvSpPr txBox="1"/>
          <p:nvPr/>
        </p:nvSpPr>
        <p:spPr>
          <a:xfrm>
            <a:off x="3825357" y="4176820"/>
            <a:ext cx="11057607" cy="361571"/>
          </a:xfrm>
          <a:prstGeom prst="rect">
            <a:avLst/>
          </a:prstGeom>
        </p:spPr>
        <p:txBody>
          <a:bodyPr lIns="0" tIns="0" rIns="0" bIns="0" rtlCol="0" anchor="t">
            <a:spAutoFit/>
          </a:bodyPr>
          <a:lstStyle/>
          <a:p>
            <a:pPr algn="ctr">
              <a:lnSpc>
                <a:spcPts val="2688"/>
              </a:lnSpc>
            </a:pPr>
            <a:r>
              <a:rPr lang="en-US" sz="2800" spc="-229">
                <a:solidFill>
                  <a:srgbClr val="FFFFFF"/>
                </a:solidFill>
                <a:latin typeface="Public Sans"/>
                <a:ea typeface="Public Sans"/>
                <a:cs typeface="Public Sans"/>
                <a:sym typeface="Public Sans"/>
              </a:rPr>
              <a:t>“How many units are you responsible for?”</a:t>
            </a:r>
          </a:p>
        </p:txBody>
      </p:sp>
      <p:pic>
        <p:nvPicPr>
          <p:cNvPr id="9" name="Picture 9"/>
          <p:cNvPicPr>
            <a:picLocks noChangeAspect="1"/>
          </p:cNvPicPr>
          <p:nvPr/>
        </p:nvPicPr>
        <p:blipFill>
          <a:blip r:embed="rId5"/>
          <a:stretch>
            <a:fillRect/>
          </a:stretch>
        </p:blipFill>
        <p:spPr>
          <a:xfrm>
            <a:off x="11126434" y="4185714"/>
            <a:ext cx="7502848" cy="5604061"/>
          </a:xfrm>
          <a:prstGeom prst="rect">
            <a:avLst/>
          </a:prstGeom>
        </p:spPr>
      </p:pic>
      <p:sp>
        <p:nvSpPr>
          <p:cNvPr id="10" name="TextBox 10"/>
          <p:cNvSpPr txBox="1"/>
          <p:nvPr/>
        </p:nvSpPr>
        <p:spPr>
          <a:xfrm>
            <a:off x="1564513" y="830577"/>
            <a:ext cx="15082773" cy="1232538"/>
          </a:xfrm>
          <a:prstGeom prst="rect">
            <a:avLst/>
          </a:prstGeom>
        </p:spPr>
        <p:txBody>
          <a:bodyPr lIns="0" tIns="0" rIns="0" bIns="0" rtlCol="0" anchor="t">
            <a:spAutoFit/>
          </a:bodyPr>
          <a:lstStyle/>
          <a:p>
            <a:pPr algn="ctr">
              <a:lnSpc>
                <a:spcPts val="9120"/>
              </a:lnSpc>
            </a:pPr>
            <a:r>
              <a:rPr lang="en-US" sz="9500" spc="-779">
                <a:solidFill>
                  <a:srgbClr val="272665"/>
                </a:solidFill>
                <a:latin typeface="Public Sans"/>
                <a:ea typeface="Public Sans"/>
                <a:cs typeface="Public Sans"/>
                <a:sym typeface="Public Sans"/>
              </a:rPr>
              <a:t>Landlord Survey Demographics</a:t>
            </a:r>
          </a:p>
        </p:txBody>
      </p:sp>
      <p:sp>
        <p:nvSpPr>
          <p:cNvPr id="11" name="TextBox 11"/>
          <p:cNvSpPr txBox="1"/>
          <p:nvPr/>
        </p:nvSpPr>
        <p:spPr>
          <a:xfrm>
            <a:off x="-2460228" y="4226013"/>
            <a:ext cx="11057607" cy="361571"/>
          </a:xfrm>
          <a:prstGeom prst="rect">
            <a:avLst/>
          </a:prstGeom>
        </p:spPr>
        <p:txBody>
          <a:bodyPr lIns="0" tIns="0" rIns="0" bIns="0" rtlCol="0" anchor="t">
            <a:spAutoFit/>
          </a:bodyPr>
          <a:lstStyle/>
          <a:p>
            <a:pPr algn="ctr">
              <a:lnSpc>
                <a:spcPts val="2688"/>
              </a:lnSpc>
            </a:pPr>
            <a:r>
              <a:rPr lang="en-US" sz="2800" spc="-229" dirty="0">
                <a:solidFill>
                  <a:srgbClr val="FFFFFF"/>
                </a:solidFill>
                <a:latin typeface="Public Sans"/>
                <a:ea typeface="Public Sans"/>
                <a:cs typeface="Public Sans"/>
                <a:sym typeface="Public Sans"/>
              </a:rPr>
              <a:t>“What type of units do you own/manage?</a:t>
            </a:r>
          </a:p>
        </p:txBody>
      </p:sp>
      <p:sp>
        <p:nvSpPr>
          <p:cNvPr id="12" name="TextBox 12"/>
          <p:cNvSpPr txBox="1"/>
          <p:nvPr/>
        </p:nvSpPr>
        <p:spPr>
          <a:xfrm>
            <a:off x="9819033" y="4220707"/>
            <a:ext cx="11057607" cy="361571"/>
          </a:xfrm>
          <a:prstGeom prst="rect">
            <a:avLst/>
          </a:prstGeom>
        </p:spPr>
        <p:txBody>
          <a:bodyPr lIns="0" tIns="0" rIns="0" bIns="0" rtlCol="0" anchor="t">
            <a:spAutoFit/>
          </a:bodyPr>
          <a:lstStyle/>
          <a:p>
            <a:pPr algn="ctr">
              <a:lnSpc>
                <a:spcPts val="2688"/>
              </a:lnSpc>
            </a:pPr>
            <a:r>
              <a:rPr lang="en-US" sz="2800" spc="-229" dirty="0">
                <a:solidFill>
                  <a:srgbClr val="FFFFFF"/>
                </a:solidFill>
                <a:latin typeface="Public Sans"/>
                <a:ea typeface="Public Sans"/>
                <a:cs typeface="Public Sans"/>
                <a:sym typeface="Public Sans"/>
              </a:rPr>
              <a:t>“What is the age of your rental stock?”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6E4EF"/>
        </a:solidFill>
        <a:effectLst/>
      </p:bgPr>
    </p:bg>
    <p:spTree>
      <p:nvGrpSpPr>
        <p:cNvPr id="1" name=""/>
        <p:cNvGrpSpPr/>
        <p:nvPr/>
      </p:nvGrpSpPr>
      <p:grpSpPr>
        <a:xfrm>
          <a:off x="0" y="0"/>
          <a:ext cx="0" cy="0"/>
          <a:chOff x="0" y="0"/>
          <a:chExt cx="0" cy="0"/>
        </a:xfrm>
      </p:grpSpPr>
      <p:grpSp>
        <p:nvGrpSpPr>
          <p:cNvPr id="2" name="Group 2"/>
          <p:cNvGrpSpPr/>
          <p:nvPr/>
        </p:nvGrpSpPr>
        <p:grpSpPr>
          <a:xfrm>
            <a:off x="6103743" y="3049901"/>
            <a:ext cx="5729570" cy="2088189"/>
            <a:chOff x="0" y="0"/>
            <a:chExt cx="1559902" cy="568519"/>
          </a:xfrm>
        </p:grpSpPr>
        <p:sp>
          <p:nvSpPr>
            <p:cNvPr id="3" name="Freeform 3"/>
            <p:cNvSpPr/>
            <p:nvPr/>
          </p:nvSpPr>
          <p:spPr>
            <a:xfrm>
              <a:off x="0" y="0"/>
              <a:ext cx="1559902" cy="568519"/>
            </a:xfrm>
            <a:custGeom>
              <a:avLst/>
              <a:gdLst/>
              <a:ahLst/>
              <a:cxnLst/>
              <a:rect l="l" t="t" r="r" b="b"/>
              <a:pathLst>
                <a:path w="1559902" h="568519">
                  <a:moveTo>
                    <a:pt x="24322" y="0"/>
                  </a:moveTo>
                  <a:lnTo>
                    <a:pt x="1535580" y="0"/>
                  </a:lnTo>
                  <a:cubicBezTo>
                    <a:pt x="1549013" y="0"/>
                    <a:pt x="1559902" y="10889"/>
                    <a:pt x="1559902" y="24322"/>
                  </a:cubicBezTo>
                  <a:lnTo>
                    <a:pt x="1559902" y="544197"/>
                  </a:lnTo>
                  <a:cubicBezTo>
                    <a:pt x="1559902" y="557630"/>
                    <a:pt x="1549013" y="568519"/>
                    <a:pt x="1535580" y="568519"/>
                  </a:cubicBezTo>
                  <a:lnTo>
                    <a:pt x="24322" y="568519"/>
                  </a:lnTo>
                  <a:cubicBezTo>
                    <a:pt x="10889" y="568519"/>
                    <a:pt x="0" y="557630"/>
                    <a:pt x="0" y="544197"/>
                  </a:cubicBezTo>
                  <a:lnTo>
                    <a:pt x="0" y="24322"/>
                  </a:lnTo>
                  <a:cubicBezTo>
                    <a:pt x="0" y="10889"/>
                    <a:pt x="10889" y="0"/>
                    <a:pt x="24322" y="0"/>
                  </a:cubicBezTo>
                  <a:close/>
                </a:path>
              </a:pathLst>
            </a:custGeom>
            <a:solidFill>
              <a:srgbClr val="AB9EE2"/>
            </a:solidFill>
          </p:spPr>
          <p:txBody>
            <a:bodyPr/>
            <a:lstStyle/>
            <a:p>
              <a:endParaRPr lang="en-CA"/>
            </a:p>
          </p:txBody>
        </p:sp>
        <p:sp>
          <p:nvSpPr>
            <p:cNvPr id="4" name="TextBox 4"/>
            <p:cNvSpPr txBox="1"/>
            <p:nvPr/>
          </p:nvSpPr>
          <p:spPr>
            <a:xfrm>
              <a:off x="0" y="85725"/>
              <a:ext cx="1559902" cy="482794"/>
            </a:xfrm>
            <a:prstGeom prst="rect">
              <a:avLst/>
            </a:prstGeom>
          </p:spPr>
          <p:txBody>
            <a:bodyPr lIns="50800" tIns="50800" rIns="50800" bIns="50800" rtlCol="0" anchor="ctr"/>
            <a:lstStyle/>
            <a:p>
              <a:pPr algn="ctr">
                <a:lnSpc>
                  <a:spcPts val="1925"/>
                </a:lnSpc>
              </a:pPr>
              <a:endParaRPr/>
            </a:p>
          </p:txBody>
        </p:sp>
      </p:grpSp>
      <p:sp>
        <p:nvSpPr>
          <p:cNvPr id="5" name="TextBox 5"/>
          <p:cNvSpPr txBox="1"/>
          <p:nvPr/>
        </p:nvSpPr>
        <p:spPr>
          <a:xfrm>
            <a:off x="3576132" y="666750"/>
            <a:ext cx="11741696" cy="1232538"/>
          </a:xfrm>
          <a:prstGeom prst="rect">
            <a:avLst/>
          </a:prstGeom>
        </p:spPr>
        <p:txBody>
          <a:bodyPr lIns="0" tIns="0" rIns="0" bIns="0" rtlCol="0" anchor="t">
            <a:spAutoFit/>
          </a:bodyPr>
          <a:lstStyle/>
          <a:p>
            <a:pPr algn="ctr">
              <a:lnSpc>
                <a:spcPts val="9120"/>
              </a:lnSpc>
            </a:pPr>
            <a:r>
              <a:rPr lang="en-US" sz="9500" spc="-779">
                <a:solidFill>
                  <a:srgbClr val="272665"/>
                </a:solidFill>
                <a:latin typeface="Public Sans"/>
                <a:ea typeface="Public Sans"/>
                <a:cs typeface="Public Sans"/>
                <a:sym typeface="Public Sans"/>
              </a:rPr>
              <a:t>Survey Demographics</a:t>
            </a:r>
          </a:p>
        </p:txBody>
      </p:sp>
      <p:sp>
        <p:nvSpPr>
          <p:cNvPr id="6" name="TextBox 6"/>
          <p:cNvSpPr txBox="1"/>
          <p:nvPr/>
        </p:nvSpPr>
        <p:spPr>
          <a:xfrm>
            <a:off x="3473563" y="2242507"/>
            <a:ext cx="11057607" cy="531496"/>
          </a:xfrm>
          <a:prstGeom prst="rect">
            <a:avLst/>
          </a:prstGeom>
        </p:spPr>
        <p:txBody>
          <a:bodyPr lIns="0" tIns="0" rIns="0" bIns="0" rtlCol="0" anchor="t">
            <a:spAutoFit/>
          </a:bodyPr>
          <a:lstStyle/>
          <a:p>
            <a:pPr algn="ctr">
              <a:lnSpc>
                <a:spcPts val="3840"/>
              </a:lnSpc>
            </a:pPr>
            <a:r>
              <a:rPr lang="en-US" sz="4000" spc="-328">
                <a:solidFill>
                  <a:srgbClr val="FFFFFF"/>
                </a:solidFill>
                <a:latin typeface="Public Sans"/>
                <a:ea typeface="Public Sans"/>
                <a:cs typeface="Public Sans"/>
                <a:sym typeface="Public Sans"/>
              </a:rPr>
              <a:t>Tenant Survey</a:t>
            </a:r>
          </a:p>
        </p:txBody>
      </p:sp>
      <p:sp>
        <p:nvSpPr>
          <p:cNvPr id="7" name="TextBox 7"/>
          <p:cNvSpPr txBox="1"/>
          <p:nvPr/>
        </p:nvSpPr>
        <p:spPr>
          <a:xfrm>
            <a:off x="6565614" y="3164253"/>
            <a:ext cx="4510370" cy="1859483"/>
          </a:xfrm>
          <a:prstGeom prst="rect">
            <a:avLst/>
          </a:prstGeom>
        </p:spPr>
        <p:txBody>
          <a:bodyPr lIns="0" tIns="0" rIns="0" bIns="0" rtlCol="0" anchor="t">
            <a:spAutoFit/>
          </a:bodyPr>
          <a:lstStyle/>
          <a:p>
            <a:pPr marL="453393" lvl="1" indent="-226697" algn="just">
              <a:lnSpc>
                <a:spcPts val="2940"/>
              </a:lnSpc>
              <a:buFont typeface="Arial"/>
              <a:buChar char="•"/>
            </a:pPr>
            <a:r>
              <a:rPr lang="en-US" sz="2100" spc="-35" dirty="0">
                <a:solidFill>
                  <a:srgbClr val="FFFFFF"/>
                </a:solidFill>
                <a:latin typeface="Public Sans"/>
                <a:ea typeface="Public Sans"/>
                <a:cs typeface="Public Sans"/>
                <a:sym typeface="Public Sans"/>
              </a:rPr>
              <a:t>545 valid responses (estimated to be about 28% of rental units</a:t>
            </a:r>
          </a:p>
          <a:p>
            <a:pPr marL="453393" lvl="1" indent="-226697" algn="just">
              <a:lnSpc>
                <a:spcPts val="2940"/>
              </a:lnSpc>
              <a:buFont typeface="Arial"/>
              <a:buChar char="•"/>
            </a:pPr>
            <a:r>
              <a:rPr lang="en-US" sz="2100" spc="-35" dirty="0">
                <a:solidFill>
                  <a:srgbClr val="FFFFFF"/>
                </a:solidFill>
                <a:latin typeface="Public Sans"/>
                <a:ea typeface="Public Sans"/>
                <a:cs typeface="Public Sans"/>
                <a:sym typeface="Public Sans"/>
              </a:rPr>
              <a:t>Indigenous community members and newcomers to Canada were well represented</a:t>
            </a:r>
          </a:p>
        </p:txBody>
      </p:sp>
      <p:pic>
        <p:nvPicPr>
          <p:cNvPr id="8" name="Picture 8"/>
          <p:cNvPicPr>
            <a:picLocks noChangeAspect="1"/>
          </p:cNvPicPr>
          <p:nvPr/>
        </p:nvPicPr>
        <p:blipFill>
          <a:blip r:embed="rId3"/>
          <a:stretch>
            <a:fillRect/>
          </a:stretch>
        </p:blipFill>
        <p:spPr>
          <a:xfrm>
            <a:off x="644783" y="2656786"/>
            <a:ext cx="4607000" cy="2222287"/>
          </a:xfrm>
          <a:prstGeom prst="rect">
            <a:avLst/>
          </a:prstGeom>
        </p:spPr>
      </p:pic>
      <p:pic>
        <p:nvPicPr>
          <p:cNvPr id="9" name="Picture 9"/>
          <p:cNvPicPr>
            <a:picLocks noChangeAspect="1"/>
          </p:cNvPicPr>
          <p:nvPr/>
        </p:nvPicPr>
        <p:blipFill>
          <a:blip r:embed="rId4"/>
          <a:stretch>
            <a:fillRect/>
          </a:stretch>
        </p:blipFill>
        <p:spPr>
          <a:xfrm>
            <a:off x="13147144" y="2411567"/>
            <a:ext cx="4349232" cy="2928142"/>
          </a:xfrm>
          <a:prstGeom prst="rect">
            <a:avLst/>
          </a:prstGeom>
        </p:spPr>
      </p:pic>
      <p:sp>
        <p:nvSpPr>
          <p:cNvPr id="10" name="TextBox 10"/>
          <p:cNvSpPr txBox="1"/>
          <p:nvPr/>
        </p:nvSpPr>
        <p:spPr>
          <a:xfrm>
            <a:off x="6485845" y="7910955"/>
            <a:ext cx="4908157" cy="2072022"/>
          </a:xfrm>
          <a:prstGeom prst="rect">
            <a:avLst/>
          </a:prstGeom>
        </p:spPr>
        <p:txBody>
          <a:bodyPr lIns="0" tIns="0" rIns="0" bIns="0" rtlCol="0" anchor="t">
            <a:spAutoFit/>
          </a:bodyPr>
          <a:lstStyle/>
          <a:p>
            <a:pPr marL="361488" lvl="1" indent="-180744" algn="just">
              <a:lnSpc>
                <a:spcPts val="2344"/>
              </a:lnSpc>
              <a:buFont typeface="Arial"/>
              <a:buChar char="•"/>
            </a:pPr>
            <a:r>
              <a:rPr lang="en-US" sz="1674" spc="-21">
                <a:solidFill>
                  <a:srgbClr val="272665"/>
                </a:solidFill>
                <a:latin typeface="Public Sans Bold"/>
                <a:ea typeface="Public Sans Bold"/>
                <a:cs typeface="Public Sans Bold"/>
                <a:sym typeface="Public Sans Bold"/>
              </a:rPr>
              <a:t>26% of respondents were living alone </a:t>
            </a:r>
          </a:p>
          <a:p>
            <a:pPr marL="361488" lvl="1" indent="-180744" algn="just">
              <a:lnSpc>
                <a:spcPts val="2344"/>
              </a:lnSpc>
              <a:buFont typeface="Arial"/>
              <a:buChar char="•"/>
            </a:pPr>
            <a:r>
              <a:rPr lang="en-US" sz="1674" spc="-21">
                <a:solidFill>
                  <a:srgbClr val="272665"/>
                </a:solidFill>
                <a:latin typeface="Public Sans"/>
                <a:ea typeface="Public Sans"/>
                <a:cs typeface="Public Sans"/>
                <a:sym typeface="Public Sans"/>
              </a:rPr>
              <a:t>1+ roommates (23%), couple w/o children (22%), couple with children/multigenerational (20%), single parent (10%)</a:t>
            </a:r>
          </a:p>
          <a:p>
            <a:pPr algn="just">
              <a:lnSpc>
                <a:spcPts val="2344"/>
              </a:lnSpc>
            </a:pPr>
            <a:endParaRPr lang="en-US" sz="1674" spc="-21">
              <a:solidFill>
                <a:srgbClr val="272665"/>
              </a:solidFill>
              <a:latin typeface="Public Sans"/>
              <a:ea typeface="Public Sans"/>
              <a:cs typeface="Public Sans"/>
              <a:sym typeface="Public Sans"/>
            </a:endParaRPr>
          </a:p>
          <a:p>
            <a:pPr algn="just">
              <a:lnSpc>
                <a:spcPts val="2344"/>
              </a:lnSpc>
            </a:pPr>
            <a:endParaRPr lang="en-US" sz="1674" spc="-21">
              <a:solidFill>
                <a:srgbClr val="272665"/>
              </a:solidFill>
              <a:latin typeface="Public Sans"/>
              <a:ea typeface="Public Sans"/>
              <a:cs typeface="Public Sans"/>
              <a:sym typeface="Public Sans"/>
            </a:endParaRPr>
          </a:p>
          <a:p>
            <a:pPr algn="just">
              <a:lnSpc>
                <a:spcPts val="2344"/>
              </a:lnSpc>
            </a:pPr>
            <a:r>
              <a:rPr lang="en-US" sz="1674" spc="-21">
                <a:solidFill>
                  <a:srgbClr val="272665"/>
                </a:solidFill>
                <a:latin typeface="Public Sans"/>
                <a:ea typeface="Public Sans"/>
                <a:cs typeface="Public Sans"/>
                <a:sym typeface="Public Sans"/>
              </a:rPr>
              <a:t> </a:t>
            </a:r>
          </a:p>
        </p:txBody>
      </p:sp>
      <p:pic>
        <p:nvPicPr>
          <p:cNvPr id="11" name="Picture 11"/>
          <p:cNvPicPr>
            <a:picLocks noChangeAspect="1"/>
          </p:cNvPicPr>
          <p:nvPr/>
        </p:nvPicPr>
        <p:blipFill>
          <a:blip r:embed="rId5"/>
          <a:stretch>
            <a:fillRect/>
          </a:stretch>
        </p:blipFill>
        <p:spPr>
          <a:xfrm>
            <a:off x="1055330" y="5855479"/>
            <a:ext cx="3785908" cy="2818533"/>
          </a:xfrm>
          <a:prstGeom prst="rect">
            <a:avLst/>
          </a:prstGeom>
        </p:spPr>
      </p:pic>
      <p:pic>
        <p:nvPicPr>
          <p:cNvPr id="12" name="Picture 12"/>
          <p:cNvPicPr>
            <a:picLocks noChangeAspect="1"/>
          </p:cNvPicPr>
          <p:nvPr/>
        </p:nvPicPr>
        <p:blipFill>
          <a:blip r:embed="rId6"/>
          <a:stretch>
            <a:fillRect/>
          </a:stretch>
        </p:blipFill>
        <p:spPr>
          <a:xfrm>
            <a:off x="7016530" y="5402079"/>
            <a:ext cx="3785908" cy="2481469"/>
          </a:xfrm>
          <a:prstGeom prst="rect">
            <a:avLst/>
          </a:prstGeom>
        </p:spPr>
      </p:pic>
      <p:sp>
        <p:nvSpPr>
          <p:cNvPr id="13" name="TextBox 13"/>
          <p:cNvSpPr txBox="1"/>
          <p:nvPr/>
        </p:nvSpPr>
        <p:spPr>
          <a:xfrm>
            <a:off x="604109" y="8618105"/>
            <a:ext cx="4688350" cy="1776747"/>
          </a:xfrm>
          <a:prstGeom prst="rect">
            <a:avLst/>
          </a:prstGeom>
        </p:spPr>
        <p:txBody>
          <a:bodyPr lIns="0" tIns="0" rIns="0" bIns="0" rtlCol="0" anchor="t">
            <a:spAutoFit/>
          </a:bodyPr>
          <a:lstStyle/>
          <a:p>
            <a:pPr marL="361488" lvl="1" indent="-180744" algn="just">
              <a:lnSpc>
                <a:spcPts val="2344"/>
              </a:lnSpc>
              <a:buFont typeface="Arial"/>
              <a:buChar char="•"/>
            </a:pPr>
            <a:r>
              <a:rPr lang="en-US" sz="1674" spc="-21">
                <a:solidFill>
                  <a:srgbClr val="272665"/>
                </a:solidFill>
                <a:latin typeface="Public Sans Bold"/>
                <a:ea typeface="Public Sans Bold"/>
                <a:cs typeface="Public Sans Bold"/>
                <a:sym typeface="Public Sans Bold"/>
              </a:rPr>
              <a:t>40% reported living in a rental unit in Owen Sound for the past 1-5 years </a:t>
            </a:r>
          </a:p>
          <a:p>
            <a:pPr marL="361488" lvl="1" indent="-180744" algn="just">
              <a:lnSpc>
                <a:spcPts val="2344"/>
              </a:lnSpc>
              <a:buFont typeface="Arial"/>
              <a:buChar char="•"/>
            </a:pPr>
            <a:r>
              <a:rPr lang="en-US" sz="1674" spc="-21">
                <a:solidFill>
                  <a:srgbClr val="272665"/>
                </a:solidFill>
                <a:latin typeface="Public Sans"/>
                <a:ea typeface="Public Sans"/>
                <a:cs typeface="Public Sans"/>
                <a:sym typeface="Public Sans"/>
              </a:rPr>
              <a:t>31% reported 6-10 years, 20% reported 11+ years, 9% reported less than 1 year </a:t>
            </a:r>
          </a:p>
          <a:p>
            <a:pPr algn="just">
              <a:lnSpc>
                <a:spcPts val="2344"/>
              </a:lnSpc>
            </a:pPr>
            <a:endParaRPr lang="en-US" sz="1674" spc="-21">
              <a:solidFill>
                <a:srgbClr val="272665"/>
              </a:solidFill>
              <a:latin typeface="Public Sans"/>
              <a:ea typeface="Public Sans"/>
              <a:cs typeface="Public Sans"/>
              <a:sym typeface="Public Sans"/>
            </a:endParaRPr>
          </a:p>
          <a:p>
            <a:pPr algn="just">
              <a:lnSpc>
                <a:spcPts val="2344"/>
              </a:lnSpc>
            </a:pPr>
            <a:r>
              <a:rPr lang="en-US" sz="1674" spc="-21">
                <a:solidFill>
                  <a:srgbClr val="272665"/>
                </a:solidFill>
                <a:latin typeface="Public Sans"/>
                <a:ea typeface="Public Sans"/>
                <a:cs typeface="Public Sans"/>
                <a:sym typeface="Public Sans"/>
              </a:rPr>
              <a:t> </a:t>
            </a:r>
          </a:p>
        </p:txBody>
      </p:sp>
      <p:sp>
        <p:nvSpPr>
          <p:cNvPr id="14" name="TextBox 14"/>
          <p:cNvSpPr txBox="1"/>
          <p:nvPr/>
        </p:nvSpPr>
        <p:spPr>
          <a:xfrm>
            <a:off x="12819788" y="5208823"/>
            <a:ext cx="5003943" cy="1776747"/>
          </a:xfrm>
          <a:prstGeom prst="rect">
            <a:avLst/>
          </a:prstGeom>
        </p:spPr>
        <p:txBody>
          <a:bodyPr lIns="0" tIns="0" rIns="0" bIns="0" rtlCol="0" anchor="t">
            <a:spAutoFit/>
          </a:bodyPr>
          <a:lstStyle/>
          <a:p>
            <a:pPr marL="361488" lvl="1" indent="-180744" algn="just">
              <a:lnSpc>
                <a:spcPts val="2344"/>
              </a:lnSpc>
              <a:buFont typeface="Arial"/>
              <a:buChar char="•"/>
            </a:pPr>
            <a:r>
              <a:rPr lang="en-US" sz="1674" spc="-21">
                <a:solidFill>
                  <a:srgbClr val="272665"/>
                </a:solidFill>
                <a:latin typeface="Public Sans Bold"/>
                <a:ea typeface="Public Sans Bold"/>
                <a:cs typeface="Public Sans Bold"/>
                <a:sym typeface="Public Sans Bold"/>
              </a:rPr>
              <a:t>45% of respondents living in duplex or triplex</a:t>
            </a:r>
          </a:p>
          <a:p>
            <a:pPr marL="361488" lvl="1" indent="-180744" algn="just">
              <a:lnSpc>
                <a:spcPts val="2344"/>
              </a:lnSpc>
              <a:buFont typeface="Arial"/>
              <a:buChar char="•"/>
            </a:pPr>
            <a:r>
              <a:rPr lang="en-US" sz="1674" spc="-21">
                <a:solidFill>
                  <a:srgbClr val="272665"/>
                </a:solidFill>
                <a:latin typeface="Public Sans"/>
                <a:ea typeface="Public Sans"/>
                <a:cs typeface="Public Sans"/>
                <a:sym typeface="Public Sans"/>
              </a:rPr>
              <a:t>Semi-detached, townhouse, single family (20%), apartment building with 4-8 units (20%), apartment building with 9+ units (16%)</a:t>
            </a:r>
          </a:p>
          <a:p>
            <a:pPr algn="just">
              <a:lnSpc>
                <a:spcPts val="2344"/>
              </a:lnSpc>
            </a:pPr>
            <a:endParaRPr lang="en-US" sz="1674" spc="-21">
              <a:solidFill>
                <a:srgbClr val="272665"/>
              </a:solidFill>
              <a:latin typeface="Public Sans"/>
              <a:ea typeface="Public Sans"/>
              <a:cs typeface="Public Sans"/>
              <a:sym typeface="Public Sans"/>
            </a:endParaRPr>
          </a:p>
          <a:p>
            <a:pPr algn="just">
              <a:lnSpc>
                <a:spcPts val="2344"/>
              </a:lnSpc>
            </a:pPr>
            <a:r>
              <a:rPr lang="en-US" sz="1674" spc="-21">
                <a:solidFill>
                  <a:srgbClr val="272665"/>
                </a:solidFill>
                <a:latin typeface="Public Sans"/>
                <a:ea typeface="Public Sans"/>
                <a:cs typeface="Public Sans"/>
                <a:sym typeface="Public Sans"/>
              </a:rPr>
              <a:t> </a:t>
            </a:r>
          </a:p>
        </p:txBody>
      </p:sp>
      <p:sp>
        <p:nvSpPr>
          <p:cNvPr id="15" name="TextBox 15"/>
          <p:cNvSpPr txBox="1"/>
          <p:nvPr/>
        </p:nvSpPr>
        <p:spPr>
          <a:xfrm>
            <a:off x="604109" y="4897813"/>
            <a:ext cx="4688350" cy="1481472"/>
          </a:xfrm>
          <a:prstGeom prst="rect">
            <a:avLst/>
          </a:prstGeom>
        </p:spPr>
        <p:txBody>
          <a:bodyPr lIns="0" tIns="0" rIns="0" bIns="0" rtlCol="0" anchor="t">
            <a:spAutoFit/>
          </a:bodyPr>
          <a:lstStyle/>
          <a:p>
            <a:pPr marL="361488" lvl="1" indent="-180744" algn="just">
              <a:lnSpc>
                <a:spcPts val="2344"/>
              </a:lnSpc>
              <a:buFont typeface="Arial"/>
              <a:buChar char="•"/>
            </a:pPr>
            <a:r>
              <a:rPr lang="en-US" sz="1674" spc="-21">
                <a:solidFill>
                  <a:srgbClr val="272665"/>
                </a:solidFill>
                <a:latin typeface="Public Sans Bold"/>
                <a:ea typeface="Public Sans Bold"/>
                <a:cs typeface="Public Sans Bold"/>
                <a:sym typeface="Public Sans Bold"/>
              </a:rPr>
              <a:t>47% of respondents in co-operative, non-profit, or county housing</a:t>
            </a:r>
          </a:p>
          <a:p>
            <a:pPr marL="361488" lvl="1" indent="-180744" algn="just">
              <a:lnSpc>
                <a:spcPts val="2344"/>
              </a:lnSpc>
              <a:buFont typeface="Arial"/>
              <a:buChar char="•"/>
            </a:pPr>
            <a:r>
              <a:rPr lang="en-US" sz="1674" spc="-21">
                <a:solidFill>
                  <a:srgbClr val="272665"/>
                </a:solidFill>
                <a:latin typeface="Public Sans"/>
                <a:ea typeface="Public Sans"/>
                <a:cs typeface="Public Sans"/>
                <a:sym typeface="Public Sans"/>
              </a:rPr>
              <a:t>Individual (30%), company/corporation (23%)</a:t>
            </a:r>
          </a:p>
          <a:p>
            <a:pPr algn="just">
              <a:lnSpc>
                <a:spcPts val="2344"/>
              </a:lnSpc>
            </a:pPr>
            <a:endParaRPr lang="en-US" sz="1674" spc="-21">
              <a:solidFill>
                <a:srgbClr val="272665"/>
              </a:solidFill>
              <a:latin typeface="Public Sans"/>
              <a:ea typeface="Public Sans"/>
              <a:cs typeface="Public Sans"/>
              <a:sym typeface="Public Sans"/>
            </a:endParaRPr>
          </a:p>
          <a:p>
            <a:pPr algn="just">
              <a:lnSpc>
                <a:spcPts val="2344"/>
              </a:lnSpc>
            </a:pPr>
            <a:r>
              <a:rPr lang="en-US" sz="1674" spc="-21">
                <a:solidFill>
                  <a:srgbClr val="272665"/>
                </a:solidFill>
                <a:latin typeface="Public Sans"/>
                <a:ea typeface="Public Sans"/>
                <a:cs typeface="Public Sans"/>
                <a:sym typeface="Public Sans"/>
              </a:rPr>
              <a:t> </a:t>
            </a:r>
          </a:p>
        </p:txBody>
      </p:sp>
      <p:pic>
        <p:nvPicPr>
          <p:cNvPr id="16" name="Picture 16"/>
          <p:cNvPicPr>
            <a:picLocks noChangeAspect="1"/>
          </p:cNvPicPr>
          <p:nvPr/>
        </p:nvPicPr>
        <p:blipFill>
          <a:blip r:embed="rId7"/>
          <a:stretch>
            <a:fillRect/>
          </a:stretch>
        </p:blipFill>
        <p:spPr>
          <a:xfrm>
            <a:off x="13424875" y="6949253"/>
            <a:ext cx="3785908" cy="1381796"/>
          </a:xfrm>
          <a:prstGeom prst="rect">
            <a:avLst/>
          </a:prstGeom>
        </p:spPr>
      </p:pic>
      <p:sp>
        <p:nvSpPr>
          <p:cNvPr id="17" name="TextBox 17"/>
          <p:cNvSpPr txBox="1"/>
          <p:nvPr/>
        </p:nvSpPr>
        <p:spPr>
          <a:xfrm>
            <a:off x="12819788" y="8310894"/>
            <a:ext cx="4688350" cy="2072022"/>
          </a:xfrm>
          <a:prstGeom prst="rect">
            <a:avLst/>
          </a:prstGeom>
        </p:spPr>
        <p:txBody>
          <a:bodyPr lIns="0" tIns="0" rIns="0" bIns="0" rtlCol="0" anchor="t">
            <a:spAutoFit/>
          </a:bodyPr>
          <a:lstStyle/>
          <a:p>
            <a:pPr marL="361488" lvl="1" indent="-180744" algn="just">
              <a:lnSpc>
                <a:spcPts val="2344"/>
              </a:lnSpc>
              <a:buFont typeface="Arial"/>
              <a:buChar char="•"/>
            </a:pPr>
            <a:r>
              <a:rPr lang="en-US" sz="1674" spc="-21">
                <a:solidFill>
                  <a:srgbClr val="272665"/>
                </a:solidFill>
                <a:latin typeface="Public Sans Bold"/>
                <a:ea typeface="Public Sans Bold"/>
                <a:cs typeface="Public Sans Bold"/>
                <a:sym typeface="Public Sans Bold"/>
              </a:rPr>
              <a:t>29% of respondents reported household income of $50,000 - $74,999</a:t>
            </a:r>
          </a:p>
          <a:p>
            <a:pPr marL="361488" lvl="1" indent="-180744" algn="just">
              <a:lnSpc>
                <a:spcPts val="2344"/>
              </a:lnSpc>
              <a:buFont typeface="Arial"/>
              <a:buChar char="•"/>
            </a:pPr>
            <a:r>
              <a:rPr lang="en-US" sz="1674" spc="-21">
                <a:solidFill>
                  <a:srgbClr val="272665"/>
                </a:solidFill>
                <a:latin typeface="Public Sans"/>
                <a:ea typeface="Public Sans"/>
                <a:cs typeface="Public Sans"/>
                <a:sym typeface="Public Sans"/>
              </a:rPr>
              <a:t>26% reported $30,000 - $49,999, 26% reported $75,000 or over, 20% reported under $30,000</a:t>
            </a:r>
          </a:p>
          <a:p>
            <a:pPr algn="just">
              <a:lnSpc>
                <a:spcPts val="2344"/>
              </a:lnSpc>
            </a:pPr>
            <a:endParaRPr lang="en-US" sz="1674" spc="-21">
              <a:solidFill>
                <a:srgbClr val="272665"/>
              </a:solidFill>
              <a:latin typeface="Public Sans"/>
              <a:ea typeface="Public Sans"/>
              <a:cs typeface="Public Sans"/>
              <a:sym typeface="Public Sans"/>
            </a:endParaRPr>
          </a:p>
          <a:p>
            <a:pPr algn="just">
              <a:lnSpc>
                <a:spcPts val="2344"/>
              </a:lnSpc>
            </a:pPr>
            <a:r>
              <a:rPr lang="en-US" sz="1674" spc="-21">
                <a:solidFill>
                  <a:srgbClr val="272665"/>
                </a:solidFill>
                <a:latin typeface="Public Sans"/>
                <a:ea typeface="Public Sans"/>
                <a:cs typeface="Public Sans"/>
                <a:sym typeface="Public Sans"/>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6E4EF"/>
        </a:solidFill>
        <a:effectLst/>
      </p:bgPr>
    </p:bg>
    <p:spTree>
      <p:nvGrpSpPr>
        <p:cNvPr id="1" name=""/>
        <p:cNvGrpSpPr/>
        <p:nvPr/>
      </p:nvGrpSpPr>
      <p:grpSpPr>
        <a:xfrm>
          <a:off x="0" y="0"/>
          <a:ext cx="0" cy="0"/>
          <a:chOff x="0" y="0"/>
          <a:chExt cx="0" cy="0"/>
        </a:xfrm>
      </p:grpSpPr>
      <p:sp>
        <p:nvSpPr>
          <p:cNvPr id="2" name="Freeform 2"/>
          <p:cNvSpPr/>
          <p:nvPr/>
        </p:nvSpPr>
        <p:spPr>
          <a:xfrm>
            <a:off x="0" y="1925312"/>
            <a:ext cx="8922884" cy="7332988"/>
          </a:xfrm>
          <a:custGeom>
            <a:avLst/>
            <a:gdLst/>
            <a:ahLst/>
            <a:cxnLst/>
            <a:rect l="l" t="t" r="r" b="b"/>
            <a:pathLst>
              <a:path w="8922884" h="7332988">
                <a:moveTo>
                  <a:pt x="0" y="0"/>
                </a:moveTo>
                <a:lnTo>
                  <a:pt x="8922884" y="0"/>
                </a:lnTo>
                <a:lnTo>
                  <a:pt x="8922884" y="7332988"/>
                </a:lnTo>
                <a:lnTo>
                  <a:pt x="0" y="7332988"/>
                </a:lnTo>
                <a:lnTo>
                  <a:pt x="0" y="0"/>
                </a:lnTo>
                <a:close/>
              </a:path>
            </a:pathLst>
          </a:custGeom>
          <a:blipFill>
            <a:blip r:embed="rId3">
              <a:alphaModFix amt="61000"/>
              <a:extLst>
                <a:ext uri="{96DAC541-7B7A-43D3-8B79-37D633B846F1}">
                  <asvg:svgBlip xmlns:asvg="http://schemas.microsoft.com/office/drawing/2016/SVG/main" r:embed="rId4"/>
                </a:ext>
              </a:extLst>
            </a:blip>
            <a:stretch>
              <a:fillRect/>
            </a:stretch>
          </a:blipFill>
        </p:spPr>
        <p:txBody>
          <a:bodyPr/>
          <a:lstStyle/>
          <a:p>
            <a:endParaRPr lang="en-CA"/>
          </a:p>
        </p:txBody>
      </p:sp>
      <p:grpSp>
        <p:nvGrpSpPr>
          <p:cNvPr id="3" name="Group 3"/>
          <p:cNvGrpSpPr/>
          <p:nvPr/>
        </p:nvGrpSpPr>
        <p:grpSpPr>
          <a:xfrm>
            <a:off x="507712" y="3565892"/>
            <a:ext cx="4219524" cy="2551584"/>
            <a:chOff x="0" y="0"/>
            <a:chExt cx="1148785" cy="694681"/>
          </a:xfrm>
        </p:grpSpPr>
        <p:sp>
          <p:nvSpPr>
            <p:cNvPr id="4" name="Freeform 4"/>
            <p:cNvSpPr/>
            <p:nvPr/>
          </p:nvSpPr>
          <p:spPr>
            <a:xfrm>
              <a:off x="0" y="0"/>
              <a:ext cx="1148785" cy="694681"/>
            </a:xfrm>
            <a:custGeom>
              <a:avLst/>
              <a:gdLst/>
              <a:ahLst/>
              <a:cxnLst/>
              <a:rect l="l" t="t" r="r" b="b"/>
              <a:pathLst>
                <a:path w="1148785" h="694681">
                  <a:moveTo>
                    <a:pt x="33026" y="0"/>
                  </a:moveTo>
                  <a:lnTo>
                    <a:pt x="1115759" y="0"/>
                  </a:lnTo>
                  <a:cubicBezTo>
                    <a:pt x="1124518" y="0"/>
                    <a:pt x="1132918" y="3480"/>
                    <a:pt x="1139112" y="9673"/>
                  </a:cubicBezTo>
                  <a:cubicBezTo>
                    <a:pt x="1145306" y="15867"/>
                    <a:pt x="1148785" y="24267"/>
                    <a:pt x="1148785" y="33026"/>
                  </a:cubicBezTo>
                  <a:lnTo>
                    <a:pt x="1148785" y="661655"/>
                  </a:lnTo>
                  <a:cubicBezTo>
                    <a:pt x="1148785" y="670414"/>
                    <a:pt x="1145306" y="678814"/>
                    <a:pt x="1139112" y="685008"/>
                  </a:cubicBezTo>
                  <a:cubicBezTo>
                    <a:pt x="1132918" y="691201"/>
                    <a:pt x="1124518" y="694681"/>
                    <a:pt x="1115759" y="694681"/>
                  </a:cubicBezTo>
                  <a:lnTo>
                    <a:pt x="33026" y="694681"/>
                  </a:lnTo>
                  <a:cubicBezTo>
                    <a:pt x="24267" y="694681"/>
                    <a:pt x="15867" y="691201"/>
                    <a:pt x="9673" y="685008"/>
                  </a:cubicBezTo>
                  <a:cubicBezTo>
                    <a:pt x="3480" y="678814"/>
                    <a:pt x="0" y="670414"/>
                    <a:pt x="0" y="661655"/>
                  </a:cubicBezTo>
                  <a:lnTo>
                    <a:pt x="0" y="33026"/>
                  </a:lnTo>
                  <a:cubicBezTo>
                    <a:pt x="0" y="24267"/>
                    <a:pt x="3480" y="15867"/>
                    <a:pt x="9673" y="9673"/>
                  </a:cubicBezTo>
                  <a:cubicBezTo>
                    <a:pt x="15867" y="3480"/>
                    <a:pt x="24267" y="0"/>
                    <a:pt x="33026" y="0"/>
                  </a:cubicBezTo>
                  <a:close/>
                </a:path>
              </a:pathLst>
            </a:custGeom>
            <a:solidFill>
              <a:srgbClr val="AB9EE2"/>
            </a:solidFill>
          </p:spPr>
          <p:txBody>
            <a:bodyPr/>
            <a:lstStyle/>
            <a:p>
              <a:endParaRPr lang="en-CA"/>
            </a:p>
          </p:txBody>
        </p:sp>
        <p:sp>
          <p:nvSpPr>
            <p:cNvPr id="5" name="TextBox 5"/>
            <p:cNvSpPr txBox="1"/>
            <p:nvPr/>
          </p:nvSpPr>
          <p:spPr>
            <a:xfrm>
              <a:off x="0" y="85725"/>
              <a:ext cx="1148785" cy="608956"/>
            </a:xfrm>
            <a:prstGeom prst="rect">
              <a:avLst/>
            </a:prstGeom>
          </p:spPr>
          <p:txBody>
            <a:bodyPr lIns="50800" tIns="50800" rIns="50800" bIns="50800" rtlCol="0" anchor="ctr"/>
            <a:lstStyle/>
            <a:p>
              <a:pPr algn="ctr">
                <a:lnSpc>
                  <a:spcPts val="1925"/>
                </a:lnSpc>
              </a:pPr>
              <a:endParaRPr/>
            </a:p>
          </p:txBody>
        </p:sp>
      </p:grpSp>
      <p:sp>
        <p:nvSpPr>
          <p:cNvPr id="6" name="TextBox 6"/>
          <p:cNvSpPr txBox="1"/>
          <p:nvPr/>
        </p:nvSpPr>
        <p:spPr>
          <a:xfrm>
            <a:off x="2351877" y="769348"/>
            <a:ext cx="13584247" cy="1232538"/>
          </a:xfrm>
          <a:prstGeom prst="rect">
            <a:avLst/>
          </a:prstGeom>
        </p:spPr>
        <p:txBody>
          <a:bodyPr lIns="0" tIns="0" rIns="0" bIns="0" rtlCol="0" anchor="t">
            <a:spAutoFit/>
          </a:bodyPr>
          <a:lstStyle/>
          <a:p>
            <a:pPr algn="ctr">
              <a:lnSpc>
                <a:spcPts val="9120"/>
              </a:lnSpc>
            </a:pPr>
            <a:r>
              <a:rPr lang="en-US" sz="9500" spc="-779">
                <a:solidFill>
                  <a:srgbClr val="272665"/>
                </a:solidFill>
                <a:latin typeface="Public Sans"/>
                <a:ea typeface="Public Sans"/>
                <a:cs typeface="Public Sans"/>
                <a:sym typeface="Public Sans"/>
              </a:rPr>
              <a:t>Landlord Survey Findings </a:t>
            </a:r>
          </a:p>
        </p:txBody>
      </p:sp>
      <p:sp>
        <p:nvSpPr>
          <p:cNvPr id="7" name="Freeform 7"/>
          <p:cNvSpPr/>
          <p:nvPr/>
        </p:nvSpPr>
        <p:spPr>
          <a:xfrm>
            <a:off x="9151483" y="1749744"/>
            <a:ext cx="9136517" cy="7508556"/>
          </a:xfrm>
          <a:custGeom>
            <a:avLst/>
            <a:gdLst/>
            <a:ahLst/>
            <a:cxnLst/>
            <a:rect l="l" t="t" r="r" b="b"/>
            <a:pathLst>
              <a:path w="9136517" h="7508556">
                <a:moveTo>
                  <a:pt x="0" y="0"/>
                </a:moveTo>
                <a:lnTo>
                  <a:pt x="9136517" y="0"/>
                </a:lnTo>
                <a:lnTo>
                  <a:pt x="9136517" y="7508556"/>
                </a:lnTo>
                <a:lnTo>
                  <a:pt x="0" y="7508556"/>
                </a:lnTo>
                <a:lnTo>
                  <a:pt x="0" y="0"/>
                </a:lnTo>
                <a:close/>
              </a:path>
            </a:pathLst>
          </a:custGeom>
          <a:blipFill>
            <a:blip r:embed="rId3">
              <a:alphaModFix amt="62000"/>
              <a:extLst>
                <a:ext uri="{96DAC541-7B7A-43D3-8B79-37D633B846F1}">
                  <asvg:svgBlip xmlns:asvg="http://schemas.microsoft.com/office/drawing/2016/SVG/main" r:embed="rId4"/>
                </a:ext>
              </a:extLst>
            </a:blip>
            <a:stretch>
              <a:fillRect/>
            </a:stretch>
          </a:blipFill>
        </p:spPr>
        <p:txBody>
          <a:bodyPr/>
          <a:lstStyle/>
          <a:p>
            <a:endParaRPr lang="en-CA"/>
          </a:p>
        </p:txBody>
      </p:sp>
      <p:grpSp>
        <p:nvGrpSpPr>
          <p:cNvPr id="8" name="Group 8"/>
          <p:cNvGrpSpPr/>
          <p:nvPr/>
        </p:nvGrpSpPr>
        <p:grpSpPr>
          <a:xfrm>
            <a:off x="6132271" y="3632567"/>
            <a:ext cx="6035408" cy="3689688"/>
            <a:chOff x="0" y="0"/>
            <a:chExt cx="1643168" cy="1004535"/>
          </a:xfrm>
        </p:grpSpPr>
        <p:sp>
          <p:nvSpPr>
            <p:cNvPr id="9" name="Freeform 9"/>
            <p:cNvSpPr/>
            <p:nvPr/>
          </p:nvSpPr>
          <p:spPr>
            <a:xfrm>
              <a:off x="0" y="0"/>
              <a:ext cx="1643168" cy="1004535"/>
            </a:xfrm>
            <a:custGeom>
              <a:avLst/>
              <a:gdLst/>
              <a:ahLst/>
              <a:cxnLst/>
              <a:rect l="l" t="t" r="r" b="b"/>
              <a:pathLst>
                <a:path w="1643168" h="1004535">
                  <a:moveTo>
                    <a:pt x="23090" y="0"/>
                  </a:moveTo>
                  <a:lnTo>
                    <a:pt x="1620079" y="0"/>
                  </a:lnTo>
                  <a:cubicBezTo>
                    <a:pt x="1632831" y="0"/>
                    <a:pt x="1643168" y="10338"/>
                    <a:pt x="1643168" y="23090"/>
                  </a:cubicBezTo>
                  <a:lnTo>
                    <a:pt x="1643168" y="981445"/>
                  </a:lnTo>
                  <a:cubicBezTo>
                    <a:pt x="1643168" y="994197"/>
                    <a:pt x="1632831" y="1004535"/>
                    <a:pt x="1620079" y="1004535"/>
                  </a:cubicBezTo>
                  <a:lnTo>
                    <a:pt x="23090" y="1004535"/>
                  </a:lnTo>
                  <a:cubicBezTo>
                    <a:pt x="10338" y="1004535"/>
                    <a:pt x="0" y="994197"/>
                    <a:pt x="0" y="981445"/>
                  </a:cubicBezTo>
                  <a:lnTo>
                    <a:pt x="0" y="23090"/>
                  </a:lnTo>
                  <a:cubicBezTo>
                    <a:pt x="0" y="10338"/>
                    <a:pt x="10338" y="0"/>
                    <a:pt x="23090" y="0"/>
                  </a:cubicBezTo>
                  <a:close/>
                </a:path>
              </a:pathLst>
            </a:custGeom>
            <a:solidFill>
              <a:srgbClr val="AB9EE2"/>
            </a:solidFill>
          </p:spPr>
          <p:txBody>
            <a:bodyPr/>
            <a:lstStyle/>
            <a:p>
              <a:endParaRPr lang="en-CA"/>
            </a:p>
          </p:txBody>
        </p:sp>
        <p:sp>
          <p:nvSpPr>
            <p:cNvPr id="10" name="TextBox 10"/>
            <p:cNvSpPr txBox="1"/>
            <p:nvPr/>
          </p:nvSpPr>
          <p:spPr>
            <a:xfrm>
              <a:off x="0" y="85725"/>
              <a:ext cx="1643168" cy="918810"/>
            </a:xfrm>
            <a:prstGeom prst="rect">
              <a:avLst/>
            </a:prstGeom>
          </p:spPr>
          <p:txBody>
            <a:bodyPr lIns="50800" tIns="50800" rIns="50800" bIns="50800" rtlCol="0" anchor="ctr"/>
            <a:lstStyle/>
            <a:p>
              <a:pPr algn="ctr">
                <a:lnSpc>
                  <a:spcPts val="1925"/>
                </a:lnSpc>
              </a:pPr>
              <a:endParaRPr/>
            </a:p>
          </p:txBody>
        </p:sp>
      </p:grpSp>
      <p:sp>
        <p:nvSpPr>
          <p:cNvPr id="11" name="Freeform 11"/>
          <p:cNvSpPr/>
          <p:nvPr/>
        </p:nvSpPr>
        <p:spPr>
          <a:xfrm rot="1390609">
            <a:off x="4813539" y="3728886"/>
            <a:ext cx="1045537" cy="2003643"/>
          </a:xfrm>
          <a:custGeom>
            <a:avLst/>
            <a:gdLst/>
            <a:ahLst/>
            <a:cxnLst/>
            <a:rect l="l" t="t" r="r" b="b"/>
            <a:pathLst>
              <a:path w="1045537" h="2003643">
                <a:moveTo>
                  <a:pt x="0" y="0"/>
                </a:moveTo>
                <a:lnTo>
                  <a:pt x="1045537" y="0"/>
                </a:lnTo>
                <a:lnTo>
                  <a:pt x="1045537" y="2003642"/>
                </a:lnTo>
                <a:lnTo>
                  <a:pt x="0" y="20036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12" name="TextBox 12"/>
          <p:cNvSpPr txBox="1"/>
          <p:nvPr/>
        </p:nvSpPr>
        <p:spPr>
          <a:xfrm>
            <a:off x="692996" y="3687466"/>
            <a:ext cx="3848955" cy="3242945"/>
          </a:xfrm>
          <a:prstGeom prst="rect">
            <a:avLst/>
          </a:prstGeom>
        </p:spPr>
        <p:txBody>
          <a:bodyPr lIns="0" tIns="0" rIns="0" bIns="0" rtlCol="0" anchor="t">
            <a:spAutoFit/>
          </a:bodyPr>
          <a:lstStyle/>
          <a:p>
            <a:pPr marL="367031" lvl="1" indent="-183515" algn="l">
              <a:lnSpc>
                <a:spcPts val="2380"/>
              </a:lnSpc>
              <a:buFont typeface="Arial"/>
              <a:buChar char="•"/>
            </a:pPr>
            <a:r>
              <a:rPr lang="en-US" sz="1700" spc="-22">
                <a:solidFill>
                  <a:srgbClr val="FFFFFF"/>
                </a:solidFill>
                <a:latin typeface="Public Sans Bold"/>
                <a:ea typeface="Public Sans Bold"/>
                <a:cs typeface="Public Sans Bold"/>
                <a:sym typeface="Public Sans Bold"/>
              </a:rPr>
              <a:t>19% of respondents reported all of their units required repairs costing over $1,000 per year</a:t>
            </a:r>
          </a:p>
          <a:p>
            <a:pPr marL="367031" lvl="1" indent="-183515" algn="l">
              <a:lnSpc>
                <a:spcPts val="2380"/>
              </a:lnSpc>
              <a:buFont typeface="Arial"/>
              <a:buChar char="•"/>
            </a:pPr>
            <a:r>
              <a:rPr lang="en-US" sz="1700" spc="-22">
                <a:solidFill>
                  <a:srgbClr val="FFFFFF"/>
                </a:solidFill>
                <a:latin typeface="Public Sans"/>
                <a:ea typeface="Public Sans"/>
                <a:cs typeface="Public Sans"/>
                <a:sym typeface="Public Sans"/>
              </a:rPr>
              <a:t>32% of respondents reported less than 10% of units requiring repairs over $1,000; 19.4% reported none of their units </a:t>
            </a:r>
          </a:p>
          <a:p>
            <a:pPr algn="l">
              <a:lnSpc>
                <a:spcPts val="2380"/>
              </a:lnSpc>
            </a:pPr>
            <a:endParaRPr lang="en-US" sz="1700" spc="-22">
              <a:solidFill>
                <a:srgbClr val="FFFFFF"/>
              </a:solidFill>
              <a:latin typeface="Public Sans"/>
              <a:ea typeface="Public Sans"/>
              <a:cs typeface="Public Sans"/>
              <a:sym typeface="Public Sans"/>
            </a:endParaRPr>
          </a:p>
          <a:p>
            <a:pPr algn="l">
              <a:lnSpc>
                <a:spcPts val="2380"/>
              </a:lnSpc>
            </a:pPr>
            <a:endParaRPr lang="en-US" sz="1700" spc="-22">
              <a:solidFill>
                <a:srgbClr val="FFFFFF"/>
              </a:solidFill>
              <a:latin typeface="Public Sans"/>
              <a:ea typeface="Public Sans"/>
              <a:cs typeface="Public Sans"/>
              <a:sym typeface="Public Sans"/>
            </a:endParaRPr>
          </a:p>
          <a:p>
            <a:pPr algn="l">
              <a:lnSpc>
                <a:spcPts val="2380"/>
              </a:lnSpc>
            </a:pPr>
            <a:endParaRPr lang="en-US" sz="1700" spc="-22">
              <a:solidFill>
                <a:srgbClr val="FFFFFF"/>
              </a:solidFill>
              <a:latin typeface="Public Sans"/>
              <a:ea typeface="Public Sans"/>
              <a:cs typeface="Public Sans"/>
              <a:sym typeface="Public Sans"/>
            </a:endParaRPr>
          </a:p>
          <a:p>
            <a:pPr algn="l">
              <a:lnSpc>
                <a:spcPts val="2380"/>
              </a:lnSpc>
            </a:pPr>
            <a:r>
              <a:rPr lang="en-US" sz="1700" spc="-22">
                <a:solidFill>
                  <a:srgbClr val="FFFFFF"/>
                </a:solidFill>
                <a:latin typeface="Public Sans"/>
                <a:ea typeface="Public Sans"/>
                <a:cs typeface="Public Sans"/>
                <a:sym typeface="Public Sans"/>
              </a:rPr>
              <a:t> </a:t>
            </a:r>
          </a:p>
        </p:txBody>
      </p:sp>
      <p:grpSp>
        <p:nvGrpSpPr>
          <p:cNvPr id="13" name="Group 13"/>
          <p:cNvGrpSpPr/>
          <p:nvPr/>
        </p:nvGrpSpPr>
        <p:grpSpPr>
          <a:xfrm>
            <a:off x="865414" y="6699969"/>
            <a:ext cx="4151625" cy="2052203"/>
            <a:chOff x="0" y="0"/>
            <a:chExt cx="1130300" cy="558722"/>
          </a:xfrm>
        </p:grpSpPr>
        <p:sp>
          <p:nvSpPr>
            <p:cNvPr id="14" name="Freeform 14"/>
            <p:cNvSpPr/>
            <p:nvPr/>
          </p:nvSpPr>
          <p:spPr>
            <a:xfrm>
              <a:off x="0" y="0"/>
              <a:ext cx="1130300" cy="558722"/>
            </a:xfrm>
            <a:custGeom>
              <a:avLst/>
              <a:gdLst/>
              <a:ahLst/>
              <a:cxnLst/>
              <a:rect l="l" t="t" r="r" b="b"/>
              <a:pathLst>
                <a:path w="1130300" h="558722">
                  <a:moveTo>
                    <a:pt x="33566" y="0"/>
                  </a:moveTo>
                  <a:lnTo>
                    <a:pt x="1096733" y="0"/>
                  </a:lnTo>
                  <a:cubicBezTo>
                    <a:pt x="1105636" y="0"/>
                    <a:pt x="1114173" y="3536"/>
                    <a:pt x="1120468" y="9831"/>
                  </a:cubicBezTo>
                  <a:cubicBezTo>
                    <a:pt x="1126763" y="16126"/>
                    <a:pt x="1130300" y="24664"/>
                    <a:pt x="1130300" y="33566"/>
                  </a:cubicBezTo>
                  <a:lnTo>
                    <a:pt x="1130300" y="525156"/>
                  </a:lnTo>
                  <a:cubicBezTo>
                    <a:pt x="1130300" y="534058"/>
                    <a:pt x="1126763" y="542596"/>
                    <a:pt x="1120468" y="548890"/>
                  </a:cubicBezTo>
                  <a:cubicBezTo>
                    <a:pt x="1114173" y="555185"/>
                    <a:pt x="1105636" y="558722"/>
                    <a:pt x="1096733" y="558722"/>
                  </a:cubicBezTo>
                  <a:lnTo>
                    <a:pt x="33566" y="558722"/>
                  </a:lnTo>
                  <a:cubicBezTo>
                    <a:pt x="24664" y="558722"/>
                    <a:pt x="16126" y="555185"/>
                    <a:pt x="9831" y="548890"/>
                  </a:cubicBezTo>
                  <a:cubicBezTo>
                    <a:pt x="3536" y="542596"/>
                    <a:pt x="0" y="534058"/>
                    <a:pt x="0" y="525156"/>
                  </a:cubicBezTo>
                  <a:lnTo>
                    <a:pt x="0" y="33566"/>
                  </a:lnTo>
                  <a:cubicBezTo>
                    <a:pt x="0" y="24664"/>
                    <a:pt x="3536" y="16126"/>
                    <a:pt x="9831" y="9831"/>
                  </a:cubicBezTo>
                  <a:cubicBezTo>
                    <a:pt x="16126" y="3536"/>
                    <a:pt x="24664" y="0"/>
                    <a:pt x="33566" y="0"/>
                  </a:cubicBezTo>
                  <a:close/>
                </a:path>
              </a:pathLst>
            </a:custGeom>
            <a:solidFill>
              <a:srgbClr val="AB9EE2"/>
            </a:solidFill>
          </p:spPr>
          <p:txBody>
            <a:bodyPr/>
            <a:lstStyle/>
            <a:p>
              <a:endParaRPr lang="en-CA"/>
            </a:p>
          </p:txBody>
        </p:sp>
        <p:sp>
          <p:nvSpPr>
            <p:cNvPr id="15" name="TextBox 15"/>
            <p:cNvSpPr txBox="1"/>
            <p:nvPr/>
          </p:nvSpPr>
          <p:spPr>
            <a:xfrm>
              <a:off x="0" y="85725"/>
              <a:ext cx="1130300" cy="472997"/>
            </a:xfrm>
            <a:prstGeom prst="rect">
              <a:avLst/>
            </a:prstGeom>
          </p:spPr>
          <p:txBody>
            <a:bodyPr lIns="50800" tIns="50800" rIns="50800" bIns="50800" rtlCol="0" anchor="ctr"/>
            <a:lstStyle/>
            <a:p>
              <a:pPr algn="ctr">
                <a:lnSpc>
                  <a:spcPts val="1925"/>
                </a:lnSpc>
              </a:pPr>
              <a:endParaRPr/>
            </a:p>
          </p:txBody>
        </p:sp>
      </p:grpSp>
      <p:sp>
        <p:nvSpPr>
          <p:cNvPr id="16" name="TextBox 16"/>
          <p:cNvSpPr txBox="1"/>
          <p:nvPr/>
        </p:nvSpPr>
        <p:spPr>
          <a:xfrm>
            <a:off x="-2134723" y="2710546"/>
            <a:ext cx="11057607" cy="531496"/>
          </a:xfrm>
          <a:prstGeom prst="rect">
            <a:avLst/>
          </a:prstGeom>
        </p:spPr>
        <p:txBody>
          <a:bodyPr lIns="0" tIns="0" rIns="0" bIns="0" rtlCol="0" anchor="t">
            <a:spAutoFit/>
          </a:bodyPr>
          <a:lstStyle/>
          <a:p>
            <a:pPr algn="ctr">
              <a:lnSpc>
                <a:spcPts val="3840"/>
              </a:lnSpc>
            </a:pPr>
            <a:r>
              <a:rPr lang="en-US" sz="4000" spc="-328">
                <a:solidFill>
                  <a:srgbClr val="FFFFFF"/>
                </a:solidFill>
                <a:latin typeface="Public Sans"/>
                <a:ea typeface="Public Sans"/>
                <a:cs typeface="Public Sans"/>
                <a:sym typeface="Public Sans"/>
              </a:rPr>
              <a:t>Maintenance </a:t>
            </a:r>
          </a:p>
        </p:txBody>
      </p:sp>
      <p:sp>
        <p:nvSpPr>
          <p:cNvPr id="17" name="TextBox 17"/>
          <p:cNvSpPr txBox="1"/>
          <p:nvPr/>
        </p:nvSpPr>
        <p:spPr>
          <a:xfrm>
            <a:off x="9463964" y="2739121"/>
            <a:ext cx="11057607" cy="531496"/>
          </a:xfrm>
          <a:prstGeom prst="rect">
            <a:avLst/>
          </a:prstGeom>
        </p:spPr>
        <p:txBody>
          <a:bodyPr lIns="0" tIns="0" rIns="0" bIns="0" rtlCol="0" anchor="t">
            <a:spAutoFit/>
          </a:bodyPr>
          <a:lstStyle/>
          <a:p>
            <a:pPr algn="ctr">
              <a:lnSpc>
                <a:spcPts val="3840"/>
              </a:lnSpc>
            </a:pPr>
            <a:r>
              <a:rPr lang="en-US" sz="4000" spc="-328">
                <a:solidFill>
                  <a:srgbClr val="FFFFFF"/>
                </a:solidFill>
                <a:latin typeface="Public Sans"/>
                <a:ea typeface="Public Sans"/>
                <a:cs typeface="Public Sans"/>
                <a:sym typeface="Public Sans"/>
              </a:rPr>
              <a:t>Tenant Relations </a:t>
            </a:r>
          </a:p>
        </p:txBody>
      </p:sp>
      <p:sp>
        <p:nvSpPr>
          <p:cNvPr id="18" name="TextBox 18"/>
          <p:cNvSpPr txBox="1"/>
          <p:nvPr/>
        </p:nvSpPr>
        <p:spPr>
          <a:xfrm>
            <a:off x="3622679" y="2744461"/>
            <a:ext cx="11057607" cy="531496"/>
          </a:xfrm>
          <a:prstGeom prst="rect">
            <a:avLst/>
          </a:prstGeom>
        </p:spPr>
        <p:txBody>
          <a:bodyPr lIns="0" tIns="0" rIns="0" bIns="0" rtlCol="0" anchor="t">
            <a:spAutoFit/>
          </a:bodyPr>
          <a:lstStyle/>
          <a:p>
            <a:pPr algn="ctr">
              <a:lnSpc>
                <a:spcPts val="3840"/>
              </a:lnSpc>
            </a:pPr>
            <a:r>
              <a:rPr lang="en-US" sz="4000" spc="-328">
                <a:solidFill>
                  <a:srgbClr val="FFFFFF"/>
                </a:solidFill>
                <a:latin typeface="Public Sans"/>
                <a:ea typeface="Public Sans"/>
                <a:cs typeface="Public Sans"/>
                <a:sym typeface="Public Sans"/>
              </a:rPr>
              <a:t>Housing Conditions </a:t>
            </a:r>
          </a:p>
        </p:txBody>
      </p:sp>
      <p:sp>
        <p:nvSpPr>
          <p:cNvPr id="19" name="TextBox 19"/>
          <p:cNvSpPr txBox="1"/>
          <p:nvPr/>
        </p:nvSpPr>
        <p:spPr>
          <a:xfrm>
            <a:off x="6518420" y="3632208"/>
            <a:ext cx="5345820" cy="1471295"/>
          </a:xfrm>
          <a:prstGeom prst="rect">
            <a:avLst/>
          </a:prstGeom>
        </p:spPr>
        <p:txBody>
          <a:bodyPr lIns="0" tIns="0" rIns="0" bIns="0" rtlCol="0" anchor="t">
            <a:spAutoFit/>
          </a:bodyPr>
          <a:lstStyle/>
          <a:p>
            <a:pPr algn="ctr">
              <a:lnSpc>
                <a:spcPts val="2380"/>
              </a:lnSpc>
            </a:pPr>
            <a:r>
              <a:rPr lang="en-US" sz="1700" spc="-22">
                <a:solidFill>
                  <a:srgbClr val="FFFFFF"/>
                </a:solidFill>
                <a:latin typeface="Public Sans"/>
                <a:ea typeface="Public Sans"/>
                <a:cs typeface="Public Sans"/>
                <a:sym typeface="Public Sans"/>
              </a:rPr>
              <a:t>The most frequently reported rental unit problems (presented as % of affected units) include: </a:t>
            </a:r>
          </a:p>
          <a:p>
            <a:pPr algn="ctr">
              <a:lnSpc>
                <a:spcPts val="2380"/>
              </a:lnSpc>
            </a:pPr>
            <a:endParaRPr lang="en-US" sz="1700" spc="-22">
              <a:solidFill>
                <a:srgbClr val="FFFFFF"/>
              </a:solidFill>
              <a:latin typeface="Public Sans"/>
              <a:ea typeface="Public Sans"/>
              <a:cs typeface="Public Sans"/>
              <a:sym typeface="Public Sans"/>
            </a:endParaRPr>
          </a:p>
          <a:p>
            <a:pPr algn="ctr">
              <a:lnSpc>
                <a:spcPts val="2380"/>
              </a:lnSpc>
            </a:pPr>
            <a:endParaRPr lang="en-US" sz="1700" spc="-22">
              <a:solidFill>
                <a:srgbClr val="FFFFFF"/>
              </a:solidFill>
              <a:latin typeface="Public Sans"/>
              <a:ea typeface="Public Sans"/>
              <a:cs typeface="Public Sans"/>
              <a:sym typeface="Public Sans"/>
            </a:endParaRPr>
          </a:p>
          <a:p>
            <a:pPr algn="l">
              <a:lnSpc>
                <a:spcPts val="2380"/>
              </a:lnSpc>
            </a:pPr>
            <a:r>
              <a:rPr lang="en-US" sz="1700" spc="-22">
                <a:solidFill>
                  <a:srgbClr val="FFFFFF"/>
                </a:solidFill>
                <a:latin typeface="Public Sans"/>
                <a:ea typeface="Public Sans"/>
                <a:cs typeface="Public Sans"/>
                <a:sym typeface="Public Sans"/>
              </a:rPr>
              <a:t> </a:t>
            </a:r>
          </a:p>
        </p:txBody>
      </p:sp>
      <p:sp>
        <p:nvSpPr>
          <p:cNvPr id="20" name="TextBox 20"/>
          <p:cNvSpPr txBox="1"/>
          <p:nvPr/>
        </p:nvSpPr>
        <p:spPr>
          <a:xfrm>
            <a:off x="1946593" y="6850562"/>
            <a:ext cx="3314073" cy="1176020"/>
          </a:xfrm>
          <a:prstGeom prst="rect">
            <a:avLst/>
          </a:prstGeom>
        </p:spPr>
        <p:txBody>
          <a:bodyPr lIns="0" tIns="0" rIns="0" bIns="0" rtlCol="0" anchor="t">
            <a:spAutoFit/>
          </a:bodyPr>
          <a:lstStyle/>
          <a:p>
            <a:pPr algn="ctr">
              <a:lnSpc>
                <a:spcPts val="2380"/>
              </a:lnSpc>
            </a:pPr>
            <a:r>
              <a:rPr lang="en-US" sz="1700" spc="-22">
                <a:solidFill>
                  <a:srgbClr val="FFFFFF"/>
                </a:solidFill>
                <a:latin typeface="Public Sans"/>
                <a:ea typeface="Public Sans"/>
                <a:cs typeface="Public Sans"/>
                <a:sym typeface="Public Sans"/>
              </a:rPr>
              <a:t>of respondents reported</a:t>
            </a:r>
          </a:p>
          <a:p>
            <a:pPr algn="ctr">
              <a:lnSpc>
                <a:spcPts val="2380"/>
              </a:lnSpc>
            </a:pPr>
            <a:endParaRPr lang="en-US" sz="1700" spc="-22">
              <a:solidFill>
                <a:srgbClr val="FFFFFF"/>
              </a:solidFill>
              <a:latin typeface="Public Sans"/>
              <a:ea typeface="Public Sans"/>
              <a:cs typeface="Public Sans"/>
              <a:sym typeface="Public Sans"/>
            </a:endParaRPr>
          </a:p>
          <a:p>
            <a:pPr algn="ctr">
              <a:lnSpc>
                <a:spcPts val="2380"/>
              </a:lnSpc>
            </a:pPr>
            <a:endParaRPr lang="en-US" sz="1700" spc="-22">
              <a:solidFill>
                <a:srgbClr val="FFFFFF"/>
              </a:solidFill>
              <a:latin typeface="Public Sans"/>
              <a:ea typeface="Public Sans"/>
              <a:cs typeface="Public Sans"/>
              <a:sym typeface="Public Sans"/>
            </a:endParaRPr>
          </a:p>
          <a:p>
            <a:pPr algn="l">
              <a:lnSpc>
                <a:spcPts val="2380"/>
              </a:lnSpc>
            </a:pPr>
            <a:r>
              <a:rPr lang="en-US" sz="1700" spc="-22">
                <a:solidFill>
                  <a:srgbClr val="FFFFFF"/>
                </a:solidFill>
                <a:latin typeface="Public Sans"/>
                <a:ea typeface="Public Sans"/>
                <a:cs typeface="Public Sans"/>
                <a:sym typeface="Public Sans"/>
              </a:rPr>
              <a:t> </a:t>
            </a:r>
          </a:p>
        </p:txBody>
      </p:sp>
      <p:sp>
        <p:nvSpPr>
          <p:cNvPr id="21" name="TextBox 21"/>
          <p:cNvSpPr txBox="1"/>
          <p:nvPr/>
        </p:nvSpPr>
        <p:spPr>
          <a:xfrm>
            <a:off x="1832293" y="7177990"/>
            <a:ext cx="3314073" cy="1176020"/>
          </a:xfrm>
          <a:prstGeom prst="rect">
            <a:avLst/>
          </a:prstGeom>
        </p:spPr>
        <p:txBody>
          <a:bodyPr lIns="0" tIns="0" rIns="0" bIns="0" rtlCol="0" anchor="t">
            <a:spAutoFit/>
          </a:bodyPr>
          <a:lstStyle/>
          <a:p>
            <a:pPr algn="ctr">
              <a:lnSpc>
                <a:spcPts val="2380"/>
              </a:lnSpc>
            </a:pPr>
            <a:r>
              <a:rPr lang="en-US" sz="1700" spc="-22">
                <a:solidFill>
                  <a:srgbClr val="FFFFFF"/>
                </a:solidFill>
                <a:latin typeface="Public Sans"/>
                <a:ea typeface="Public Sans"/>
                <a:cs typeface="Public Sans"/>
                <a:sym typeface="Public Sans"/>
              </a:rPr>
              <a:t>difficulty hiring contractors </a:t>
            </a:r>
          </a:p>
          <a:p>
            <a:pPr algn="ctr">
              <a:lnSpc>
                <a:spcPts val="2380"/>
              </a:lnSpc>
            </a:pPr>
            <a:endParaRPr lang="en-US" sz="1700" spc="-22">
              <a:solidFill>
                <a:srgbClr val="FFFFFF"/>
              </a:solidFill>
              <a:latin typeface="Public Sans"/>
              <a:ea typeface="Public Sans"/>
              <a:cs typeface="Public Sans"/>
              <a:sym typeface="Public Sans"/>
            </a:endParaRPr>
          </a:p>
          <a:p>
            <a:pPr algn="ctr">
              <a:lnSpc>
                <a:spcPts val="2380"/>
              </a:lnSpc>
            </a:pPr>
            <a:endParaRPr lang="en-US" sz="1700" spc="-22">
              <a:solidFill>
                <a:srgbClr val="FFFFFF"/>
              </a:solidFill>
              <a:latin typeface="Public Sans"/>
              <a:ea typeface="Public Sans"/>
              <a:cs typeface="Public Sans"/>
              <a:sym typeface="Public Sans"/>
            </a:endParaRPr>
          </a:p>
          <a:p>
            <a:pPr algn="l">
              <a:lnSpc>
                <a:spcPts val="2380"/>
              </a:lnSpc>
            </a:pPr>
            <a:r>
              <a:rPr lang="en-US" sz="1700" spc="-22">
                <a:solidFill>
                  <a:srgbClr val="FFFFFF"/>
                </a:solidFill>
                <a:latin typeface="Public Sans"/>
                <a:ea typeface="Public Sans"/>
                <a:cs typeface="Public Sans"/>
                <a:sym typeface="Public Sans"/>
              </a:rPr>
              <a:t> </a:t>
            </a:r>
          </a:p>
        </p:txBody>
      </p:sp>
      <p:sp>
        <p:nvSpPr>
          <p:cNvPr id="22" name="TextBox 22"/>
          <p:cNvSpPr txBox="1"/>
          <p:nvPr/>
        </p:nvSpPr>
        <p:spPr>
          <a:xfrm>
            <a:off x="1072629" y="7548880"/>
            <a:ext cx="3797512" cy="1766570"/>
          </a:xfrm>
          <a:prstGeom prst="rect">
            <a:avLst/>
          </a:prstGeom>
        </p:spPr>
        <p:txBody>
          <a:bodyPr lIns="0" tIns="0" rIns="0" bIns="0" rtlCol="0" anchor="t">
            <a:spAutoFit/>
          </a:bodyPr>
          <a:lstStyle/>
          <a:p>
            <a:pPr algn="ctr">
              <a:lnSpc>
                <a:spcPts val="2380"/>
              </a:lnSpc>
            </a:pPr>
            <a:r>
              <a:rPr lang="en-US" sz="1700" spc="-22">
                <a:solidFill>
                  <a:srgbClr val="FFFFFF"/>
                </a:solidFill>
                <a:latin typeface="Public Sans"/>
                <a:ea typeface="Public Sans"/>
                <a:cs typeface="Public Sans"/>
                <a:sym typeface="Public Sans"/>
              </a:rPr>
              <a:t>to complete repairs in Owen Sound, with timing/availability being the most frequently reported challenge </a:t>
            </a:r>
          </a:p>
          <a:p>
            <a:pPr algn="ctr">
              <a:lnSpc>
                <a:spcPts val="2380"/>
              </a:lnSpc>
            </a:pPr>
            <a:endParaRPr lang="en-US" sz="1700" spc="-22">
              <a:solidFill>
                <a:srgbClr val="FFFFFF"/>
              </a:solidFill>
              <a:latin typeface="Public Sans"/>
              <a:ea typeface="Public Sans"/>
              <a:cs typeface="Public Sans"/>
              <a:sym typeface="Public Sans"/>
            </a:endParaRPr>
          </a:p>
          <a:p>
            <a:pPr algn="ctr">
              <a:lnSpc>
                <a:spcPts val="2380"/>
              </a:lnSpc>
            </a:pPr>
            <a:endParaRPr lang="en-US" sz="1700" spc="-22">
              <a:solidFill>
                <a:srgbClr val="FFFFFF"/>
              </a:solidFill>
              <a:latin typeface="Public Sans"/>
              <a:ea typeface="Public Sans"/>
              <a:cs typeface="Public Sans"/>
              <a:sym typeface="Public Sans"/>
            </a:endParaRPr>
          </a:p>
          <a:p>
            <a:pPr algn="l">
              <a:lnSpc>
                <a:spcPts val="2380"/>
              </a:lnSpc>
            </a:pPr>
            <a:r>
              <a:rPr lang="en-US" sz="1700" spc="-22">
                <a:solidFill>
                  <a:srgbClr val="FFFFFF"/>
                </a:solidFill>
                <a:latin typeface="Public Sans"/>
                <a:ea typeface="Public Sans"/>
                <a:cs typeface="Public Sans"/>
                <a:sym typeface="Public Sans"/>
              </a:rPr>
              <a:t> </a:t>
            </a:r>
          </a:p>
        </p:txBody>
      </p:sp>
      <p:sp>
        <p:nvSpPr>
          <p:cNvPr id="23" name="TextBox 23"/>
          <p:cNvSpPr txBox="1"/>
          <p:nvPr/>
        </p:nvSpPr>
        <p:spPr>
          <a:xfrm>
            <a:off x="6105738" y="4278812"/>
            <a:ext cx="6038423" cy="3242945"/>
          </a:xfrm>
          <a:prstGeom prst="rect">
            <a:avLst/>
          </a:prstGeom>
        </p:spPr>
        <p:txBody>
          <a:bodyPr lIns="0" tIns="0" rIns="0" bIns="0" rtlCol="0" anchor="t">
            <a:spAutoFit/>
          </a:bodyPr>
          <a:lstStyle/>
          <a:p>
            <a:pPr marL="367031" lvl="1" indent="-183515" algn="just">
              <a:lnSpc>
                <a:spcPts val="2380"/>
              </a:lnSpc>
              <a:buFont typeface="Arial"/>
              <a:buChar char="•"/>
            </a:pPr>
            <a:r>
              <a:rPr lang="en-US" sz="1700" spc="-22">
                <a:solidFill>
                  <a:srgbClr val="FFFFFF"/>
                </a:solidFill>
                <a:latin typeface="Public Sans"/>
                <a:ea typeface="Public Sans"/>
                <a:cs typeface="Public Sans"/>
                <a:sym typeface="Public Sans"/>
              </a:rPr>
              <a:t>Plumbing leaks (≤18%)</a:t>
            </a:r>
          </a:p>
          <a:p>
            <a:pPr marL="367031" lvl="1" indent="-183515" algn="just">
              <a:lnSpc>
                <a:spcPts val="2380"/>
              </a:lnSpc>
              <a:buFont typeface="Arial"/>
              <a:buChar char="•"/>
            </a:pPr>
            <a:r>
              <a:rPr lang="en-US" sz="1700" spc="-22">
                <a:solidFill>
                  <a:srgbClr val="FFFFFF"/>
                </a:solidFill>
                <a:latin typeface="Public Sans"/>
                <a:ea typeface="Public Sans"/>
                <a:cs typeface="Public Sans"/>
                <a:sym typeface="Public Sans"/>
              </a:rPr>
              <a:t>Broken windows (≤15%)</a:t>
            </a:r>
          </a:p>
          <a:p>
            <a:pPr marL="367031" lvl="1" indent="-183515" algn="just">
              <a:lnSpc>
                <a:spcPts val="2380"/>
              </a:lnSpc>
              <a:buFont typeface="Arial"/>
              <a:buChar char="•"/>
            </a:pPr>
            <a:r>
              <a:rPr lang="en-US" sz="1700" spc="-22">
                <a:solidFill>
                  <a:srgbClr val="FFFFFF"/>
                </a:solidFill>
                <a:latin typeface="Public Sans"/>
                <a:ea typeface="Public Sans"/>
                <a:cs typeface="Public Sans"/>
                <a:sym typeface="Public Sans"/>
              </a:rPr>
              <a:t>Broken or non-functioning exterior door locks (≤14%)</a:t>
            </a:r>
          </a:p>
          <a:p>
            <a:pPr marL="367031" lvl="1" indent="-183515" algn="just">
              <a:lnSpc>
                <a:spcPts val="2380"/>
              </a:lnSpc>
              <a:buFont typeface="Arial"/>
              <a:buChar char="•"/>
            </a:pPr>
            <a:r>
              <a:rPr lang="en-US" sz="1700" spc="-22">
                <a:solidFill>
                  <a:srgbClr val="FFFFFF"/>
                </a:solidFill>
                <a:latin typeface="Public Sans"/>
                <a:ea typeface="Public Sans"/>
                <a:cs typeface="Public Sans"/>
                <a:sym typeface="Public Sans"/>
              </a:rPr>
              <a:t>Bedbugs (≤14%)</a:t>
            </a:r>
          </a:p>
          <a:p>
            <a:pPr marL="367031" lvl="1" indent="-183515" algn="just">
              <a:lnSpc>
                <a:spcPts val="2380"/>
              </a:lnSpc>
              <a:buFont typeface="Arial"/>
              <a:buChar char="•"/>
            </a:pPr>
            <a:r>
              <a:rPr lang="en-US" sz="1700" spc="-22">
                <a:solidFill>
                  <a:srgbClr val="FFFFFF"/>
                </a:solidFill>
                <a:latin typeface="Public Sans"/>
                <a:ea typeface="Public Sans"/>
                <a:cs typeface="Public Sans"/>
                <a:sym typeface="Public Sans"/>
              </a:rPr>
              <a:t>Mice (≤13%)</a:t>
            </a:r>
          </a:p>
          <a:p>
            <a:pPr marL="367031" lvl="1" indent="-183515" algn="just">
              <a:lnSpc>
                <a:spcPts val="2380"/>
              </a:lnSpc>
              <a:buFont typeface="Arial"/>
              <a:buChar char="•"/>
            </a:pPr>
            <a:r>
              <a:rPr lang="en-US" sz="1700" spc="-22">
                <a:solidFill>
                  <a:srgbClr val="FFFFFF"/>
                </a:solidFill>
                <a:latin typeface="Public Sans"/>
                <a:ea typeface="Public Sans"/>
                <a:cs typeface="Public Sans"/>
                <a:sym typeface="Public Sans"/>
              </a:rPr>
              <a:t>Pet damage (≤10%)</a:t>
            </a:r>
          </a:p>
          <a:p>
            <a:pPr marL="367031" lvl="1" indent="-183515" algn="just">
              <a:lnSpc>
                <a:spcPts val="2380"/>
              </a:lnSpc>
              <a:buFont typeface="Arial"/>
              <a:buChar char="•"/>
            </a:pPr>
            <a:r>
              <a:rPr lang="en-US" sz="1700" spc="-22">
                <a:solidFill>
                  <a:srgbClr val="FFFFFF"/>
                </a:solidFill>
                <a:latin typeface="Public Sans"/>
                <a:ea typeface="Public Sans"/>
                <a:cs typeface="Public Sans"/>
                <a:sym typeface="Public Sans"/>
              </a:rPr>
              <a:t>Cracks or holes in walls floors or ceilings  (≤9%)</a:t>
            </a:r>
          </a:p>
          <a:p>
            <a:pPr marL="367031" lvl="1" indent="-183515" algn="just">
              <a:lnSpc>
                <a:spcPts val="2380"/>
              </a:lnSpc>
              <a:buFont typeface="Arial"/>
              <a:buChar char="•"/>
            </a:pPr>
            <a:r>
              <a:rPr lang="en-US" sz="1700" spc="-22">
                <a:solidFill>
                  <a:srgbClr val="FFFFFF"/>
                </a:solidFill>
                <a:latin typeface="Public Sans"/>
                <a:ea typeface="Public Sans"/>
                <a:cs typeface="Public Sans"/>
                <a:sym typeface="Public Sans"/>
              </a:rPr>
              <a:t>Heat not working (≤12%)</a:t>
            </a:r>
          </a:p>
          <a:p>
            <a:pPr marL="367031" lvl="1" indent="-183515" algn="just">
              <a:lnSpc>
                <a:spcPts val="2380"/>
              </a:lnSpc>
              <a:buFont typeface="Arial"/>
              <a:buChar char="•"/>
            </a:pPr>
            <a:r>
              <a:rPr lang="en-US" sz="1700" spc="-22">
                <a:solidFill>
                  <a:srgbClr val="FFFFFF"/>
                </a:solidFill>
                <a:latin typeface="Public Sans"/>
                <a:ea typeface="Public Sans"/>
                <a:cs typeface="Public Sans"/>
                <a:sym typeface="Public Sans"/>
              </a:rPr>
              <a:t>Evidence of mould (≤3%)</a:t>
            </a:r>
          </a:p>
          <a:p>
            <a:pPr marL="367031" lvl="1" indent="-183515" algn="just">
              <a:lnSpc>
                <a:spcPts val="2380"/>
              </a:lnSpc>
              <a:buFont typeface="Arial"/>
              <a:buChar char="•"/>
            </a:pPr>
            <a:r>
              <a:rPr lang="en-US" sz="1700" spc="-22">
                <a:solidFill>
                  <a:srgbClr val="FFFFFF"/>
                </a:solidFill>
                <a:latin typeface="Public Sans"/>
                <a:ea typeface="Public Sans"/>
                <a:cs typeface="Public Sans"/>
                <a:sym typeface="Public Sans"/>
              </a:rPr>
              <a:t>Water leaks or flooding from outside (≤2%) </a:t>
            </a:r>
          </a:p>
          <a:p>
            <a:pPr algn="just">
              <a:lnSpc>
                <a:spcPts val="2380"/>
              </a:lnSpc>
            </a:pPr>
            <a:endParaRPr lang="en-US" sz="1700" spc="-22">
              <a:solidFill>
                <a:srgbClr val="FFFFFF"/>
              </a:solidFill>
              <a:latin typeface="Public Sans"/>
              <a:ea typeface="Public Sans"/>
              <a:cs typeface="Public Sans"/>
              <a:sym typeface="Public Sans"/>
            </a:endParaRPr>
          </a:p>
        </p:txBody>
      </p:sp>
      <p:grpSp>
        <p:nvGrpSpPr>
          <p:cNvPr id="24" name="Group 24"/>
          <p:cNvGrpSpPr/>
          <p:nvPr/>
        </p:nvGrpSpPr>
        <p:grpSpPr>
          <a:xfrm>
            <a:off x="13028904" y="3725566"/>
            <a:ext cx="4342987" cy="1866240"/>
            <a:chOff x="0" y="0"/>
            <a:chExt cx="1182399" cy="508093"/>
          </a:xfrm>
        </p:grpSpPr>
        <p:sp>
          <p:nvSpPr>
            <p:cNvPr id="25" name="Freeform 25"/>
            <p:cNvSpPr/>
            <p:nvPr/>
          </p:nvSpPr>
          <p:spPr>
            <a:xfrm>
              <a:off x="0" y="0"/>
              <a:ext cx="1182399" cy="508093"/>
            </a:xfrm>
            <a:custGeom>
              <a:avLst/>
              <a:gdLst/>
              <a:ahLst/>
              <a:cxnLst/>
              <a:rect l="l" t="t" r="r" b="b"/>
              <a:pathLst>
                <a:path w="1182399" h="508093">
                  <a:moveTo>
                    <a:pt x="32087" y="0"/>
                  </a:moveTo>
                  <a:lnTo>
                    <a:pt x="1150311" y="0"/>
                  </a:lnTo>
                  <a:cubicBezTo>
                    <a:pt x="1168033" y="0"/>
                    <a:pt x="1182399" y="14366"/>
                    <a:pt x="1182399" y="32087"/>
                  </a:cubicBezTo>
                  <a:lnTo>
                    <a:pt x="1182399" y="476005"/>
                  </a:lnTo>
                  <a:cubicBezTo>
                    <a:pt x="1182399" y="484515"/>
                    <a:pt x="1179018" y="492677"/>
                    <a:pt x="1173000" y="498694"/>
                  </a:cubicBezTo>
                  <a:cubicBezTo>
                    <a:pt x="1166983" y="504712"/>
                    <a:pt x="1158822" y="508093"/>
                    <a:pt x="1150311" y="508093"/>
                  </a:cubicBezTo>
                  <a:lnTo>
                    <a:pt x="32087" y="508093"/>
                  </a:lnTo>
                  <a:cubicBezTo>
                    <a:pt x="23577" y="508093"/>
                    <a:pt x="15416" y="504712"/>
                    <a:pt x="9398" y="498694"/>
                  </a:cubicBezTo>
                  <a:cubicBezTo>
                    <a:pt x="3381" y="492677"/>
                    <a:pt x="0" y="484515"/>
                    <a:pt x="0" y="476005"/>
                  </a:cubicBezTo>
                  <a:lnTo>
                    <a:pt x="0" y="32087"/>
                  </a:lnTo>
                  <a:cubicBezTo>
                    <a:pt x="0" y="23577"/>
                    <a:pt x="3381" y="15416"/>
                    <a:pt x="9398" y="9398"/>
                  </a:cubicBezTo>
                  <a:cubicBezTo>
                    <a:pt x="15416" y="3381"/>
                    <a:pt x="23577" y="0"/>
                    <a:pt x="32087" y="0"/>
                  </a:cubicBezTo>
                  <a:close/>
                </a:path>
              </a:pathLst>
            </a:custGeom>
            <a:solidFill>
              <a:srgbClr val="AB9EE2"/>
            </a:solidFill>
          </p:spPr>
          <p:txBody>
            <a:bodyPr/>
            <a:lstStyle/>
            <a:p>
              <a:endParaRPr lang="en-CA"/>
            </a:p>
          </p:txBody>
        </p:sp>
        <p:sp>
          <p:nvSpPr>
            <p:cNvPr id="26" name="TextBox 26"/>
            <p:cNvSpPr txBox="1"/>
            <p:nvPr/>
          </p:nvSpPr>
          <p:spPr>
            <a:xfrm>
              <a:off x="0" y="85725"/>
              <a:ext cx="1182399" cy="422368"/>
            </a:xfrm>
            <a:prstGeom prst="rect">
              <a:avLst/>
            </a:prstGeom>
          </p:spPr>
          <p:txBody>
            <a:bodyPr lIns="50800" tIns="50800" rIns="50800" bIns="50800" rtlCol="0" anchor="ctr"/>
            <a:lstStyle/>
            <a:p>
              <a:pPr algn="ctr">
                <a:lnSpc>
                  <a:spcPts val="1925"/>
                </a:lnSpc>
              </a:pPr>
              <a:endParaRPr/>
            </a:p>
          </p:txBody>
        </p:sp>
      </p:grpSp>
      <p:grpSp>
        <p:nvGrpSpPr>
          <p:cNvPr id="27" name="Group 27"/>
          <p:cNvGrpSpPr/>
          <p:nvPr/>
        </p:nvGrpSpPr>
        <p:grpSpPr>
          <a:xfrm>
            <a:off x="12508764" y="5922497"/>
            <a:ext cx="4863128" cy="2799515"/>
            <a:chOff x="0" y="0"/>
            <a:chExt cx="1324009" cy="762181"/>
          </a:xfrm>
        </p:grpSpPr>
        <p:sp>
          <p:nvSpPr>
            <p:cNvPr id="28" name="Freeform 28"/>
            <p:cNvSpPr/>
            <p:nvPr/>
          </p:nvSpPr>
          <p:spPr>
            <a:xfrm>
              <a:off x="0" y="0"/>
              <a:ext cx="1324009" cy="762181"/>
            </a:xfrm>
            <a:custGeom>
              <a:avLst/>
              <a:gdLst/>
              <a:ahLst/>
              <a:cxnLst/>
              <a:rect l="l" t="t" r="r" b="b"/>
              <a:pathLst>
                <a:path w="1324009" h="762181">
                  <a:moveTo>
                    <a:pt x="28655" y="0"/>
                  </a:moveTo>
                  <a:lnTo>
                    <a:pt x="1295354" y="0"/>
                  </a:lnTo>
                  <a:cubicBezTo>
                    <a:pt x="1311180" y="0"/>
                    <a:pt x="1324009" y="12829"/>
                    <a:pt x="1324009" y="28655"/>
                  </a:cubicBezTo>
                  <a:lnTo>
                    <a:pt x="1324009" y="733526"/>
                  </a:lnTo>
                  <a:cubicBezTo>
                    <a:pt x="1324009" y="749352"/>
                    <a:pt x="1311180" y="762181"/>
                    <a:pt x="1295354" y="762181"/>
                  </a:cubicBezTo>
                  <a:lnTo>
                    <a:pt x="28655" y="762181"/>
                  </a:lnTo>
                  <a:cubicBezTo>
                    <a:pt x="12829" y="762181"/>
                    <a:pt x="0" y="749352"/>
                    <a:pt x="0" y="733526"/>
                  </a:cubicBezTo>
                  <a:lnTo>
                    <a:pt x="0" y="28655"/>
                  </a:lnTo>
                  <a:cubicBezTo>
                    <a:pt x="0" y="12829"/>
                    <a:pt x="12829" y="0"/>
                    <a:pt x="28655" y="0"/>
                  </a:cubicBezTo>
                  <a:close/>
                </a:path>
              </a:pathLst>
            </a:custGeom>
            <a:solidFill>
              <a:srgbClr val="AB9EE2"/>
            </a:solidFill>
          </p:spPr>
          <p:txBody>
            <a:bodyPr/>
            <a:lstStyle/>
            <a:p>
              <a:endParaRPr lang="en-CA"/>
            </a:p>
          </p:txBody>
        </p:sp>
        <p:sp>
          <p:nvSpPr>
            <p:cNvPr id="29" name="TextBox 29"/>
            <p:cNvSpPr txBox="1"/>
            <p:nvPr/>
          </p:nvSpPr>
          <p:spPr>
            <a:xfrm>
              <a:off x="0" y="85725"/>
              <a:ext cx="1324009" cy="676456"/>
            </a:xfrm>
            <a:prstGeom prst="rect">
              <a:avLst/>
            </a:prstGeom>
          </p:spPr>
          <p:txBody>
            <a:bodyPr lIns="50800" tIns="50800" rIns="50800" bIns="50800" rtlCol="0" anchor="ctr"/>
            <a:lstStyle/>
            <a:p>
              <a:pPr algn="ctr">
                <a:lnSpc>
                  <a:spcPts val="1925"/>
                </a:lnSpc>
              </a:pPr>
              <a:endParaRPr/>
            </a:p>
          </p:txBody>
        </p:sp>
      </p:grpSp>
      <p:sp>
        <p:nvSpPr>
          <p:cNvPr id="30" name="TextBox 30"/>
          <p:cNvSpPr txBox="1"/>
          <p:nvPr/>
        </p:nvSpPr>
        <p:spPr>
          <a:xfrm>
            <a:off x="12679201" y="6189197"/>
            <a:ext cx="4603474" cy="2947670"/>
          </a:xfrm>
          <a:prstGeom prst="rect">
            <a:avLst/>
          </a:prstGeom>
        </p:spPr>
        <p:txBody>
          <a:bodyPr lIns="0" tIns="0" rIns="0" bIns="0" rtlCol="0" anchor="t">
            <a:spAutoFit/>
          </a:bodyPr>
          <a:lstStyle/>
          <a:p>
            <a:pPr algn="l">
              <a:lnSpc>
                <a:spcPts val="2380"/>
              </a:lnSpc>
            </a:pPr>
            <a:r>
              <a:rPr lang="en-US" sz="1700" spc="-22">
                <a:solidFill>
                  <a:srgbClr val="FFFFFF"/>
                </a:solidFill>
                <a:latin typeface="Public Sans"/>
                <a:ea typeface="Public Sans"/>
                <a:cs typeface="Public Sans"/>
                <a:sym typeface="Public Sans"/>
              </a:rPr>
              <a:t>Other concerns reported by landlords effecting  between  3 - 18% of the units include:</a:t>
            </a:r>
          </a:p>
          <a:p>
            <a:pPr marL="367031" lvl="1" indent="-183515" algn="l">
              <a:lnSpc>
                <a:spcPts val="2380"/>
              </a:lnSpc>
              <a:buFont typeface="Arial"/>
              <a:buChar char="•"/>
            </a:pPr>
            <a:r>
              <a:rPr lang="en-US" sz="1700" spc="-22">
                <a:solidFill>
                  <a:srgbClr val="FFFFFF"/>
                </a:solidFill>
                <a:latin typeface="Public Sans"/>
                <a:ea typeface="Public Sans"/>
                <a:cs typeface="Public Sans"/>
                <a:sym typeface="Public Sans"/>
              </a:rPr>
              <a:t>Housekeeping issues resulting in additional  costs</a:t>
            </a:r>
          </a:p>
          <a:p>
            <a:pPr marL="367031" lvl="1" indent="-183515" algn="just">
              <a:lnSpc>
                <a:spcPts val="2380"/>
              </a:lnSpc>
              <a:buFont typeface="Arial"/>
              <a:buChar char="•"/>
            </a:pPr>
            <a:r>
              <a:rPr lang="en-US" sz="1700" spc="-22">
                <a:solidFill>
                  <a:srgbClr val="FFFFFF"/>
                </a:solidFill>
                <a:latin typeface="Public Sans"/>
                <a:ea typeface="Public Sans"/>
                <a:cs typeface="Public Sans"/>
                <a:sym typeface="Public Sans"/>
              </a:rPr>
              <a:t>Conflict/stressful situations with tenants</a:t>
            </a:r>
          </a:p>
          <a:p>
            <a:pPr marL="367031" lvl="1" indent="-183515" algn="just">
              <a:lnSpc>
                <a:spcPts val="2380"/>
              </a:lnSpc>
              <a:buFont typeface="Arial"/>
              <a:buChar char="•"/>
            </a:pPr>
            <a:r>
              <a:rPr lang="en-US" sz="1700" spc="-22">
                <a:solidFill>
                  <a:srgbClr val="FFFFFF"/>
                </a:solidFill>
                <a:latin typeface="Public Sans"/>
                <a:ea typeface="Public Sans"/>
                <a:cs typeface="Public Sans"/>
                <a:sym typeface="Public Sans"/>
              </a:rPr>
              <a:t>Hoarding issues resulting in additional cost</a:t>
            </a:r>
          </a:p>
          <a:p>
            <a:pPr marL="367031" lvl="1" indent="-183515" algn="just">
              <a:lnSpc>
                <a:spcPts val="2380"/>
              </a:lnSpc>
              <a:buFont typeface="Arial"/>
              <a:buChar char="•"/>
            </a:pPr>
            <a:r>
              <a:rPr lang="en-US" sz="1700" spc="-22">
                <a:solidFill>
                  <a:srgbClr val="FFFFFF"/>
                </a:solidFill>
                <a:latin typeface="Public Sans"/>
                <a:ea typeface="Public Sans"/>
                <a:cs typeface="Public Sans"/>
                <a:sym typeface="Public Sans"/>
              </a:rPr>
              <a:t>Illicit activity requiring police intervention</a:t>
            </a:r>
          </a:p>
          <a:p>
            <a:pPr algn="just">
              <a:lnSpc>
                <a:spcPts val="2380"/>
              </a:lnSpc>
            </a:pPr>
            <a:endParaRPr lang="en-US" sz="1700" spc="-22">
              <a:solidFill>
                <a:srgbClr val="FFFFFF"/>
              </a:solidFill>
              <a:latin typeface="Public Sans"/>
              <a:ea typeface="Public Sans"/>
              <a:cs typeface="Public Sans"/>
              <a:sym typeface="Public Sans"/>
            </a:endParaRPr>
          </a:p>
          <a:p>
            <a:pPr algn="just">
              <a:lnSpc>
                <a:spcPts val="2380"/>
              </a:lnSpc>
            </a:pPr>
            <a:r>
              <a:rPr lang="en-US" sz="1700" spc="-22">
                <a:solidFill>
                  <a:srgbClr val="FFFFFF"/>
                </a:solidFill>
                <a:latin typeface="Public Sans"/>
                <a:ea typeface="Public Sans"/>
                <a:cs typeface="Public Sans"/>
                <a:sym typeface="Public Sans"/>
              </a:rPr>
              <a:t> </a:t>
            </a:r>
          </a:p>
        </p:txBody>
      </p:sp>
      <p:sp>
        <p:nvSpPr>
          <p:cNvPr id="31" name="TextBox 31"/>
          <p:cNvSpPr txBox="1"/>
          <p:nvPr/>
        </p:nvSpPr>
        <p:spPr>
          <a:xfrm>
            <a:off x="12848240" y="3489692"/>
            <a:ext cx="2025412" cy="1140823"/>
          </a:xfrm>
          <a:prstGeom prst="rect">
            <a:avLst/>
          </a:prstGeom>
        </p:spPr>
        <p:txBody>
          <a:bodyPr lIns="0" tIns="0" rIns="0" bIns="0" rtlCol="0" anchor="t">
            <a:spAutoFit/>
          </a:bodyPr>
          <a:lstStyle/>
          <a:p>
            <a:pPr algn="ctr">
              <a:lnSpc>
                <a:spcPts val="9238"/>
              </a:lnSpc>
            </a:pPr>
            <a:r>
              <a:rPr lang="en-US" sz="6599" spc="-85">
                <a:solidFill>
                  <a:srgbClr val="FFFFFF"/>
                </a:solidFill>
                <a:latin typeface="Bobby Jones Soft"/>
                <a:ea typeface="Bobby Jones Soft"/>
                <a:cs typeface="Bobby Jones Soft"/>
                <a:sym typeface="Bobby Jones Soft"/>
              </a:rPr>
              <a:t>35%</a:t>
            </a:r>
          </a:p>
        </p:txBody>
      </p:sp>
      <p:sp>
        <p:nvSpPr>
          <p:cNvPr id="32" name="TextBox 32"/>
          <p:cNvSpPr txBox="1"/>
          <p:nvPr/>
        </p:nvSpPr>
        <p:spPr>
          <a:xfrm rot="-93708">
            <a:off x="613869" y="6544781"/>
            <a:ext cx="1848925" cy="1044341"/>
          </a:xfrm>
          <a:prstGeom prst="rect">
            <a:avLst/>
          </a:prstGeom>
        </p:spPr>
        <p:txBody>
          <a:bodyPr lIns="0" tIns="0" rIns="0" bIns="0" rtlCol="0" anchor="t">
            <a:spAutoFit/>
          </a:bodyPr>
          <a:lstStyle/>
          <a:p>
            <a:pPr algn="ctr">
              <a:lnSpc>
                <a:spcPts val="8433"/>
              </a:lnSpc>
            </a:pPr>
            <a:r>
              <a:rPr lang="en-US" sz="6024" spc="-78">
                <a:solidFill>
                  <a:srgbClr val="FFFFFF"/>
                </a:solidFill>
                <a:latin typeface="Bobby Jones Soft"/>
                <a:ea typeface="Bobby Jones Soft"/>
                <a:cs typeface="Bobby Jones Soft"/>
                <a:sym typeface="Bobby Jones Soft"/>
              </a:rPr>
              <a:t>50%</a:t>
            </a:r>
          </a:p>
        </p:txBody>
      </p:sp>
      <p:sp>
        <p:nvSpPr>
          <p:cNvPr id="33" name="TextBox 33"/>
          <p:cNvSpPr txBox="1"/>
          <p:nvPr/>
        </p:nvSpPr>
        <p:spPr>
          <a:xfrm>
            <a:off x="14575215" y="3866572"/>
            <a:ext cx="2740867" cy="585470"/>
          </a:xfrm>
          <a:prstGeom prst="rect">
            <a:avLst/>
          </a:prstGeom>
        </p:spPr>
        <p:txBody>
          <a:bodyPr lIns="0" tIns="0" rIns="0" bIns="0" rtlCol="0" anchor="t">
            <a:spAutoFit/>
          </a:bodyPr>
          <a:lstStyle/>
          <a:p>
            <a:pPr algn="l">
              <a:lnSpc>
                <a:spcPts val="2380"/>
              </a:lnSpc>
            </a:pPr>
            <a:r>
              <a:rPr lang="en-US" sz="1700" spc="-22">
                <a:solidFill>
                  <a:srgbClr val="FFFFFF"/>
                </a:solidFill>
                <a:latin typeface="Public Sans"/>
                <a:ea typeface="Public Sans"/>
                <a:cs typeface="Public Sans"/>
                <a:sym typeface="Public Sans"/>
              </a:rPr>
              <a:t> of respondents reported difficulty in accessing unit </a:t>
            </a:r>
          </a:p>
        </p:txBody>
      </p:sp>
      <p:grpSp>
        <p:nvGrpSpPr>
          <p:cNvPr id="34" name="Group 34"/>
          <p:cNvGrpSpPr/>
          <p:nvPr/>
        </p:nvGrpSpPr>
        <p:grpSpPr>
          <a:xfrm>
            <a:off x="5260666" y="7471614"/>
            <a:ext cx="6907013" cy="1250399"/>
            <a:chOff x="0" y="0"/>
            <a:chExt cx="1880467" cy="340427"/>
          </a:xfrm>
        </p:grpSpPr>
        <p:sp>
          <p:nvSpPr>
            <p:cNvPr id="35" name="Freeform 35"/>
            <p:cNvSpPr/>
            <p:nvPr/>
          </p:nvSpPr>
          <p:spPr>
            <a:xfrm>
              <a:off x="0" y="0"/>
              <a:ext cx="1880467" cy="340427"/>
            </a:xfrm>
            <a:custGeom>
              <a:avLst/>
              <a:gdLst/>
              <a:ahLst/>
              <a:cxnLst/>
              <a:rect l="l" t="t" r="r" b="b"/>
              <a:pathLst>
                <a:path w="1880467" h="340427">
                  <a:moveTo>
                    <a:pt x="20176" y="0"/>
                  </a:moveTo>
                  <a:lnTo>
                    <a:pt x="1860291" y="0"/>
                  </a:lnTo>
                  <a:cubicBezTo>
                    <a:pt x="1871434" y="0"/>
                    <a:pt x="1880467" y="9033"/>
                    <a:pt x="1880467" y="20176"/>
                  </a:cubicBezTo>
                  <a:lnTo>
                    <a:pt x="1880467" y="320251"/>
                  </a:lnTo>
                  <a:cubicBezTo>
                    <a:pt x="1880467" y="325602"/>
                    <a:pt x="1878341" y="330734"/>
                    <a:pt x="1874557" y="334518"/>
                  </a:cubicBezTo>
                  <a:cubicBezTo>
                    <a:pt x="1870774" y="338301"/>
                    <a:pt x="1865642" y="340427"/>
                    <a:pt x="1860291" y="340427"/>
                  </a:cubicBezTo>
                  <a:lnTo>
                    <a:pt x="20176" y="340427"/>
                  </a:lnTo>
                  <a:cubicBezTo>
                    <a:pt x="14825" y="340427"/>
                    <a:pt x="9693" y="338301"/>
                    <a:pt x="5909" y="334518"/>
                  </a:cubicBezTo>
                  <a:cubicBezTo>
                    <a:pt x="2126" y="330734"/>
                    <a:pt x="0" y="325602"/>
                    <a:pt x="0" y="320251"/>
                  </a:cubicBezTo>
                  <a:lnTo>
                    <a:pt x="0" y="20176"/>
                  </a:lnTo>
                  <a:cubicBezTo>
                    <a:pt x="0" y="14825"/>
                    <a:pt x="2126" y="9693"/>
                    <a:pt x="5909" y="5909"/>
                  </a:cubicBezTo>
                  <a:cubicBezTo>
                    <a:pt x="9693" y="2126"/>
                    <a:pt x="14825" y="0"/>
                    <a:pt x="20176" y="0"/>
                  </a:cubicBezTo>
                  <a:close/>
                </a:path>
              </a:pathLst>
            </a:custGeom>
            <a:solidFill>
              <a:srgbClr val="AB9EE2"/>
            </a:solidFill>
          </p:spPr>
          <p:txBody>
            <a:bodyPr/>
            <a:lstStyle/>
            <a:p>
              <a:endParaRPr lang="en-CA"/>
            </a:p>
          </p:txBody>
        </p:sp>
        <p:sp>
          <p:nvSpPr>
            <p:cNvPr id="36" name="TextBox 36"/>
            <p:cNvSpPr txBox="1"/>
            <p:nvPr/>
          </p:nvSpPr>
          <p:spPr>
            <a:xfrm>
              <a:off x="0" y="85725"/>
              <a:ext cx="1880467" cy="254702"/>
            </a:xfrm>
            <a:prstGeom prst="rect">
              <a:avLst/>
            </a:prstGeom>
          </p:spPr>
          <p:txBody>
            <a:bodyPr lIns="50800" tIns="50800" rIns="50800" bIns="50800" rtlCol="0" anchor="ctr"/>
            <a:lstStyle/>
            <a:p>
              <a:pPr algn="ctr">
                <a:lnSpc>
                  <a:spcPts val="1925"/>
                </a:lnSpc>
              </a:pPr>
              <a:endParaRPr/>
            </a:p>
          </p:txBody>
        </p:sp>
      </p:grpSp>
      <p:sp>
        <p:nvSpPr>
          <p:cNvPr id="37" name="TextBox 37"/>
          <p:cNvSpPr txBox="1"/>
          <p:nvPr/>
        </p:nvSpPr>
        <p:spPr>
          <a:xfrm>
            <a:off x="6037085" y="7548880"/>
            <a:ext cx="6107077" cy="1462827"/>
          </a:xfrm>
          <a:prstGeom prst="rect">
            <a:avLst/>
          </a:prstGeom>
        </p:spPr>
        <p:txBody>
          <a:bodyPr lIns="0" tIns="0" rIns="0" bIns="0" rtlCol="0" anchor="t">
            <a:spAutoFit/>
          </a:bodyPr>
          <a:lstStyle/>
          <a:p>
            <a:pPr algn="just">
              <a:lnSpc>
                <a:spcPts val="2377"/>
              </a:lnSpc>
            </a:pPr>
            <a:r>
              <a:rPr lang="en-US" sz="1698" spc="-22">
                <a:solidFill>
                  <a:srgbClr val="FFFFFF"/>
                </a:solidFill>
                <a:latin typeface="Public Sans"/>
                <a:ea typeface="Public Sans"/>
                <a:cs typeface="Public Sans"/>
                <a:sym typeface="Public Sans"/>
              </a:rPr>
              <a:t>Respondents reported that 12 to 30% of the units had damage  caused by tenants / guests beyond expected wear and tear. Non-payment and conflict between tenants were similarly reported issues</a:t>
            </a:r>
          </a:p>
          <a:p>
            <a:pPr algn="just">
              <a:lnSpc>
                <a:spcPts val="2377"/>
              </a:lnSpc>
            </a:pPr>
            <a:r>
              <a:rPr lang="en-US" sz="1698" spc="-22">
                <a:solidFill>
                  <a:srgbClr val="FFFFFF"/>
                </a:solidFill>
                <a:latin typeface="Public Sans"/>
                <a:ea typeface="Public Sans"/>
                <a:cs typeface="Public Sans"/>
                <a:sym typeface="Public Sans"/>
              </a:rPr>
              <a:t> </a:t>
            </a:r>
          </a:p>
        </p:txBody>
      </p:sp>
      <p:sp>
        <p:nvSpPr>
          <p:cNvPr id="38" name="Freeform 38"/>
          <p:cNvSpPr/>
          <p:nvPr/>
        </p:nvSpPr>
        <p:spPr>
          <a:xfrm>
            <a:off x="5318166" y="7457622"/>
            <a:ext cx="572306" cy="1210648"/>
          </a:xfrm>
          <a:custGeom>
            <a:avLst/>
            <a:gdLst/>
            <a:ahLst/>
            <a:cxnLst/>
            <a:rect l="l" t="t" r="r" b="b"/>
            <a:pathLst>
              <a:path w="572306" h="1210648">
                <a:moveTo>
                  <a:pt x="0" y="0"/>
                </a:moveTo>
                <a:lnTo>
                  <a:pt x="572306" y="0"/>
                </a:lnTo>
                <a:lnTo>
                  <a:pt x="572306" y="1210648"/>
                </a:lnTo>
                <a:lnTo>
                  <a:pt x="0" y="121064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39" name="TextBox 39"/>
          <p:cNvSpPr txBox="1"/>
          <p:nvPr/>
        </p:nvSpPr>
        <p:spPr>
          <a:xfrm>
            <a:off x="13076529" y="4510941"/>
            <a:ext cx="4167295" cy="880745"/>
          </a:xfrm>
          <a:prstGeom prst="rect">
            <a:avLst/>
          </a:prstGeom>
        </p:spPr>
        <p:txBody>
          <a:bodyPr lIns="0" tIns="0" rIns="0" bIns="0" rtlCol="0" anchor="t">
            <a:spAutoFit/>
          </a:bodyPr>
          <a:lstStyle/>
          <a:p>
            <a:pPr algn="ctr">
              <a:lnSpc>
                <a:spcPts val="2380"/>
              </a:lnSpc>
              <a:spcBef>
                <a:spcPct val="0"/>
              </a:spcBef>
            </a:pPr>
            <a:r>
              <a:rPr lang="en-US" sz="1700" spc="-22">
                <a:solidFill>
                  <a:srgbClr val="FFFFFF"/>
                </a:solidFill>
                <a:latin typeface="Public Sans"/>
                <a:ea typeface="Public Sans"/>
                <a:cs typeface="Public Sans"/>
                <a:sym typeface="Public Sans"/>
              </a:rPr>
              <a:t>to complete repairs, with entry refusals and difficulty contact tenants being the most frequently reported challenges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6E4EF"/>
        </a:solidFill>
        <a:effectLst/>
      </p:bgPr>
    </p:bg>
    <p:spTree>
      <p:nvGrpSpPr>
        <p:cNvPr id="1" name=""/>
        <p:cNvGrpSpPr/>
        <p:nvPr/>
      </p:nvGrpSpPr>
      <p:grpSpPr>
        <a:xfrm>
          <a:off x="0" y="0"/>
          <a:ext cx="0" cy="0"/>
          <a:chOff x="0" y="0"/>
          <a:chExt cx="0" cy="0"/>
        </a:xfrm>
      </p:grpSpPr>
      <p:sp>
        <p:nvSpPr>
          <p:cNvPr id="2" name="Freeform 2"/>
          <p:cNvSpPr/>
          <p:nvPr/>
        </p:nvSpPr>
        <p:spPr>
          <a:xfrm>
            <a:off x="0" y="1925312"/>
            <a:ext cx="8922884" cy="7332988"/>
          </a:xfrm>
          <a:custGeom>
            <a:avLst/>
            <a:gdLst/>
            <a:ahLst/>
            <a:cxnLst/>
            <a:rect l="l" t="t" r="r" b="b"/>
            <a:pathLst>
              <a:path w="8922884" h="7332988">
                <a:moveTo>
                  <a:pt x="0" y="0"/>
                </a:moveTo>
                <a:lnTo>
                  <a:pt x="8922884" y="0"/>
                </a:lnTo>
                <a:lnTo>
                  <a:pt x="8922884" y="7332988"/>
                </a:lnTo>
                <a:lnTo>
                  <a:pt x="0" y="7332988"/>
                </a:lnTo>
                <a:lnTo>
                  <a:pt x="0" y="0"/>
                </a:lnTo>
                <a:close/>
              </a:path>
            </a:pathLst>
          </a:custGeom>
          <a:blipFill>
            <a:blip r:embed="rId3">
              <a:alphaModFix amt="39000"/>
              <a:extLst>
                <a:ext uri="{96DAC541-7B7A-43D3-8B79-37D633B846F1}">
                  <asvg:svgBlip xmlns:asvg="http://schemas.microsoft.com/office/drawing/2016/SVG/main" r:embed="rId4"/>
                </a:ext>
              </a:extLst>
            </a:blip>
            <a:stretch>
              <a:fillRect/>
            </a:stretch>
          </a:blipFill>
        </p:spPr>
        <p:txBody>
          <a:bodyPr/>
          <a:lstStyle/>
          <a:p>
            <a:endParaRPr lang="en-CA"/>
          </a:p>
        </p:txBody>
      </p:sp>
      <p:grpSp>
        <p:nvGrpSpPr>
          <p:cNvPr id="3" name="Group 3"/>
          <p:cNvGrpSpPr/>
          <p:nvPr/>
        </p:nvGrpSpPr>
        <p:grpSpPr>
          <a:xfrm>
            <a:off x="2600245" y="7477501"/>
            <a:ext cx="3688329" cy="1039904"/>
            <a:chOff x="0" y="0"/>
            <a:chExt cx="1004165" cy="283119"/>
          </a:xfrm>
        </p:grpSpPr>
        <p:sp>
          <p:nvSpPr>
            <p:cNvPr id="4" name="Freeform 4"/>
            <p:cNvSpPr/>
            <p:nvPr/>
          </p:nvSpPr>
          <p:spPr>
            <a:xfrm>
              <a:off x="0" y="0"/>
              <a:ext cx="1004165" cy="283119"/>
            </a:xfrm>
            <a:custGeom>
              <a:avLst/>
              <a:gdLst/>
              <a:ahLst/>
              <a:cxnLst/>
              <a:rect l="l" t="t" r="r" b="b"/>
              <a:pathLst>
                <a:path w="1004165" h="283119">
                  <a:moveTo>
                    <a:pt x="37783" y="0"/>
                  </a:moveTo>
                  <a:lnTo>
                    <a:pt x="966382" y="0"/>
                  </a:lnTo>
                  <a:cubicBezTo>
                    <a:pt x="987249" y="0"/>
                    <a:pt x="1004165" y="16916"/>
                    <a:pt x="1004165" y="37783"/>
                  </a:cubicBezTo>
                  <a:lnTo>
                    <a:pt x="1004165" y="245336"/>
                  </a:lnTo>
                  <a:cubicBezTo>
                    <a:pt x="1004165" y="255357"/>
                    <a:pt x="1000184" y="264967"/>
                    <a:pt x="993099" y="272052"/>
                  </a:cubicBezTo>
                  <a:cubicBezTo>
                    <a:pt x="986013" y="279138"/>
                    <a:pt x="976403" y="283119"/>
                    <a:pt x="966382" y="283119"/>
                  </a:cubicBezTo>
                  <a:lnTo>
                    <a:pt x="37783" y="283119"/>
                  </a:lnTo>
                  <a:cubicBezTo>
                    <a:pt x="27762" y="283119"/>
                    <a:pt x="18152" y="279138"/>
                    <a:pt x="11066" y="272052"/>
                  </a:cubicBezTo>
                  <a:cubicBezTo>
                    <a:pt x="3981" y="264967"/>
                    <a:pt x="0" y="255357"/>
                    <a:pt x="0" y="245336"/>
                  </a:cubicBezTo>
                  <a:lnTo>
                    <a:pt x="0" y="37783"/>
                  </a:lnTo>
                  <a:cubicBezTo>
                    <a:pt x="0" y="27762"/>
                    <a:pt x="3981" y="18152"/>
                    <a:pt x="11066" y="11066"/>
                  </a:cubicBezTo>
                  <a:cubicBezTo>
                    <a:pt x="18152" y="3981"/>
                    <a:pt x="27762" y="0"/>
                    <a:pt x="37783" y="0"/>
                  </a:cubicBezTo>
                  <a:close/>
                </a:path>
              </a:pathLst>
            </a:custGeom>
            <a:solidFill>
              <a:srgbClr val="AB9EE2"/>
            </a:solidFill>
          </p:spPr>
          <p:txBody>
            <a:bodyPr/>
            <a:lstStyle/>
            <a:p>
              <a:endParaRPr lang="en-CA"/>
            </a:p>
          </p:txBody>
        </p:sp>
        <p:sp>
          <p:nvSpPr>
            <p:cNvPr id="5" name="TextBox 5"/>
            <p:cNvSpPr txBox="1"/>
            <p:nvPr/>
          </p:nvSpPr>
          <p:spPr>
            <a:xfrm>
              <a:off x="0" y="85725"/>
              <a:ext cx="1004165" cy="197394"/>
            </a:xfrm>
            <a:prstGeom prst="rect">
              <a:avLst/>
            </a:prstGeom>
          </p:spPr>
          <p:txBody>
            <a:bodyPr lIns="50800" tIns="50800" rIns="50800" bIns="50800" rtlCol="0" anchor="ctr"/>
            <a:lstStyle/>
            <a:p>
              <a:pPr algn="ctr">
                <a:lnSpc>
                  <a:spcPts val="1925"/>
                </a:lnSpc>
              </a:pPr>
              <a:endParaRPr/>
            </a:p>
          </p:txBody>
        </p:sp>
      </p:grpSp>
      <p:sp>
        <p:nvSpPr>
          <p:cNvPr id="6" name="TextBox 6"/>
          <p:cNvSpPr txBox="1"/>
          <p:nvPr/>
        </p:nvSpPr>
        <p:spPr>
          <a:xfrm>
            <a:off x="2351877" y="626099"/>
            <a:ext cx="13584247" cy="1232538"/>
          </a:xfrm>
          <a:prstGeom prst="rect">
            <a:avLst/>
          </a:prstGeom>
        </p:spPr>
        <p:txBody>
          <a:bodyPr lIns="0" tIns="0" rIns="0" bIns="0" rtlCol="0" anchor="t">
            <a:spAutoFit/>
          </a:bodyPr>
          <a:lstStyle/>
          <a:p>
            <a:pPr algn="ctr">
              <a:lnSpc>
                <a:spcPts val="9120"/>
              </a:lnSpc>
            </a:pPr>
            <a:r>
              <a:rPr lang="en-US" sz="9500" spc="-779">
                <a:solidFill>
                  <a:srgbClr val="272665"/>
                </a:solidFill>
                <a:latin typeface="Public Sans"/>
                <a:ea typeface="Public Sans"/>
                <a:cs typeface="Public Sans"/>
                <a:sym typeface="Public Sans"/>
              </a:rPr>
              <a:t>Tenant Survey Findings </a:t>
            </a:r>
          </a:p>
        </p:txBody>
      </p:sp>
      <p:sp>
        <p:nvSpPr>
          <p:cNvPr id="7" name="Freeform 7"/>
          <p:cNvSpPr/>
          <p:nvPr/>
        </p:nvSpPr>
        <p:spPr>
          <a:xfrm>
            <a:off x="9151483" y="1749744"/>
            <a:ext cx="9136517" cy="7508556"/>
          </a:xfrm>
          <a:custGeom>
            <a:avLst/>
            <a:gdLst/>
            <a:ahLst/>
            <a:cxnLst/>
            <a:rect l="l" t="t" r="r" b="b"/>
            <a:pathLst>
              <a:path w="9136517" h="7508556">
                <a:moveTo>
                  <a:pt x="0" y="0"/>
                </a:moveTo>
                <a:lnTo>
                  <a:pt x="9136517" y="0"/>
                </a:lnTo>
                <a:lnTo>
                  <a:pt x="9136517" y="7508556"/>
                </a:lnTo>
                <a:lnTo>
                  <a:pt x="0" y="7508556"/>
                </a:lnTo>
                <a:lnTo>
                  <a:pt x="0" y="0"/>
                </a:lnTo>
                <a:close/>
              </a:path>
            </a:pathLst>
          </a:custGeom>
          <a:blipFill>
            <a:blip r:embed="rId3">
              <a:alphaModFix amt="43999"/>
              <a:extLst>
                <a:ext uri="{96DAC541-7B7A-43D3-8B79-37D633B846F1}">
                  <asvg:svgBlip xmlns:asvg="http://schemas.microsoft.com/office/drawing/2016/SVG/main" r:embed="rId4"/>
                </a:ext>
              </a:extLst>
            </a:blip>
            <a:stretch>
              <a:fillRect/>
            </a:stretch>
          </a:blipFill>
        </p:spPr>
        <p:txBody>
          <a:bodyPr/>
          <a:lstStyle/>
          <a:p>
            <a:endParaRPr lang="en-CA"/>
          </a:p>
        </p:txBody>
      </p:sp>
      <p:grpSp>
        <p:nvGrpSpPr>
          <p:cNvPr id="8" name="Group 8"/>
          <p:cNvGrpSpPr/>
          <p:nvPr/>
        </p:nvGrpSpPr>
        <p:grpSpPr>
          <a:xfrm>
            <a:off x="6740160" y="3409736"/>
            <a:ext cx="5743655" cy="3839114"/>
            <a:chOff x="0" y="0"/>
            <a:chExt cx="1563737" cy="1045217"/>
          </a:xfrm>
        </p:grpSpPr>
        <p:sp>
          <p:nvSpPr>
            <p:cNvPr id="9" name="Freeform 9"/>
            <p:cNvSpPr/>
            <p:nvPr/>
          </p:nvSpPr>
          <p:spPr>
            <a:xfrm>
              <a:off x="0" y="0"/>
              <a:ext cx="1563737" cy="1045217"/>
            </a:xfrm>
            <a:custGeom>
              <a:avLst/>
              <a:gdLst/>
              <a:ahLst/>
              <a:cxnLst/>
              <a:rect l="l" t="t" r="r" b="b"/>
              <a:pathLst>
                <a:path w="1563737" h="1045217">
                  <a:moveTo>
                    <a:pt x="24262" y="0"/>
                  </a:moveTo>
                  <a:lnTo>
                    <a:pt x="1539475" y="0"/>
                  </a:lnTo>
                  <a:cubicBezTo>
                    <a:pt x="1552874" y="0"/>
                    <a:pt x="1563737" y="10863"/>
                    <a:pt x="1563737" y="24262"/>
                  </a:cubicBezTo>
                  <a:lnTo>
                    <a:pt x="1563737" y="1020955"/>
                  </a:lnTo>
                  <a:cubicBezTo>
                    <a:pt x="1563737" y="1034354"/>
                    <a:pt x="1552874" y="1045217"/>
                    <a:pt x="1539475" y="1045217"/>
                  </a:cubicBezTo>
                  <a:lnTo>
                    <a:pt x="24262" y="1045217"/>
                  </a:lnTo>
                  <a:cubicBezTo>
                    <a:pt x="10863" y="1045217"/>
                    <a:pt x="0" y="1034354"/>
                    <a:pt x="0" y="1020955"/>
                  </a:cubicBezTo>
                  <a:lnTo>
                    <a:pt x="0" y="24262"/>
                  </a:lnTo>
                  <a:cubicBezTo>
                    <a:pt x="0" y="10863"/>
                    <a:pt x="10863" y="0"/>
                    <a:pt x="24262" y="0"/>
                  </a:cubicBezTo>
                  <a:close/>
                </a:path>
              </a:pathLst>
            </a:custGeom>
            <a:solidFill>
              <a:srgbClr val="AB9EE2"/>
            </a:solidFill>
          </p:spPr>
          <p:txBody>
            <a:bodyPr/>
            <a:lstStyle/>
            <a:p>
              <a:endParaRPr lang="en-CA"/>
            </a:p>
          </p:txBody>
        </p:sp>
        <p:sp>
          <p:nvSpPr>
            <p:cNvPr id="10" name="TextBox 10"/>
            <p:cNvSpPr txBox="1"/>
            <p:nvPr/>
          </p:nvSpPr>
          <p:spPr>
            <a:xfrm>
              <a:off x="0" y="85725"/>
              <a:ext cx="1563737" cy="959492"/>
            </a:xfrm>
            <a:prstGeom prst="rect">
              <a:avLst/>
            </a:prstGeom>
          </p:spPr>
          <p:txBody>
            <a:bodyPr lIns="50800" tIns="50800" rIns="50800" bIns="50800" rtlCol="0" anchor="ctr"/>
            <a:lstStyle/>
            <a:p>
              <a:pPr algn="ctr">
                <a:lnSpc>
                  <a:spcPts val="1925"/>
                </a:lnSpc>
              </a:pPr>
              <a:endParaRPr/>
            </a:p>
          </p:txBody>
        </p:sp>
      </p:grpSp>
      <p:grpSp>
        <p:nvGrpSpPr>
          <p:cNvPr id="11" name="Group 11"/>
          <p:cNvGrpSpPr/>
          <p:nvPr/>
        </p:nvGrpSpPr>
        <p:grpSpPr>
          <a:xfrm>
            <a:off x="12796406" y="3647431"/>
            <a:ext cx="5248707" cy="2881412"/>
            <a:chOff x="0" y="0"/>
            <a:chExt cx="1428985" cy="784478"/>
          </a:xfrm>
        </p:grpSpPr>
        <p:sp>
          <p:nvSpPr>
            <p:cNvPr id="12" name="Freeform 12"/>
            <p:cNvSpPr/>
            <p:nvPr/>
          </p:nvSpPr>
          <p:spPr>
            <a:xfrm>
              <a:off x="0" y="0"/>
              <a:ext cx="1428985" cy="784478"/>
            </a:xfrm>
            <a:custGeom>
              <a:avLst/>
              <a:gdLst/>
              <a:ahLst/>
              <a:cxnLst/>
              <a:rect l="l" t="t" r="r" b="b"/>
              <a:pathLst>
                <a:path w="1428985" h="784478">
                  <a:moveTo>
                    <a:pt x="26550" y="0"/>
                  </a:moveTo>
                  <a:lnTo>
                    <a:pt x="1402435" y="0"/>
                  </a:lnTo>
                  <a:cubicBezTo>
                    <a:pt x="1409476" y="0"/>
                    <a:pt x="1416230" y="2797"/>
                    <a:pt x="1421209" y="7776"/>
                  </a:cubicBezTo>
                  <a:cubicBezTo>
                    <a:pt x="1426188" y="12756"/>
                    <a:pt x="1428985" y="19509"/>
                    <a:pt x="1428985" y="26550"/>
                  </a:cubicBezTo>
                  <a:lnTo>
                    <a:pt x="1428985" y="757928"/>
                  </a:lnTo>
                  <a:cubicBezTo>
                    <a:pt x="1428985" y="764969"/>
                    <a:pt x="1426188" y="771722"/>
                    <a:pt x="1421209" y="776701"/>
                  </a:cubicBezTo>
                  <a:cubicBezTo>
                    <a:pt x="1416230" y="781681"/>
                    <a:pt x="1409476" y="784478"/>
                    <a:pt x="1402435" y="784478"/>
                  </a:cubicBezTo>
                  <a:lnTo>
                    <a:pt x="26550" y="784478"/>
                  </a:lnTo>
                  <a:cubicBezTo>
                    <a:pt x="19509" y="784478"/>
                    <a:pt x="12756" y="781681"/>
                    <a:pt x="7776" y="776701"/>
                  </a:cubicBezTo>
                  <a:cubicBezTo>
                    <a:pt x="2797" y="771722"/>
                    <a:pt x="0" y="764969"/>
                    <a:pt x="0" y="757928"/>
                  </a:cubicBezTo>
                  <a:lnTo>
                    <a:pt x="0" y="26550"/>
                  </a:lnTo>
                  <a:cubicBezTo>
                    <a:pt x="0" y="19509"/>
                    <a:pt x="2797" y="12756"/>
                    <a:pt x="7776" y="7776"/>
                  </a:cubicBezTo>
                  <a:cubicBezTo>
                    <a:pt x="12756" y="2797"/>
                    <a:pt x="19509" y="0"/>
                    <a:pt x="26550" y="0"/>
                  </a:cubicBezTo>
                  <a:close/>
                </a:path>
              </a:pathLst>
            </a:custGeom>
            <a:solidFill>
              <a:srgbClr val="AB9EE2"/>
            </a:solidFill>
          </p:spPr>
          <p:txBody>
            <a:bodyPr/>
            <a:lstStyle/>
            <a:p>
              <a:endParaRPr lang="en-CA"/>
            </a:p>
          </p:txBody>
        </p:sp>
        <p:sp>
          <p:nvSpPr>
            <p:cNvPr id="13" name="TextBox 13"/>
            <p:cNvSpPr txBox="1"/>
            <p:nvPr/>
          </p:nvSpPr>
          <p:spPr>
            <a:xfrm>
              <a:off x="0" y="85725"/>
              <a:ext cx="1428985" cy="698753"/>
            </a:xfrm>
            <a:prstGeom prst="rect">
              <a:avLst/>
            </a:prstGeom>
          </p:spPr>
          <p:txBody>
            <a:bodyPr lIns="50800" tIns="50800" rIns="50800" bIns="50800" rtlCol="0" anchor="ctr"/>
            <a:lstStyle/>
            <a:p>
              <a:pPr algn="ctr">
                <a:lnSpc>
                  <a:spcPts val="1925"/>
                </a:lnSpc>
              </a:pPr>
              <a:endParaRPr/>
            </a:p>
          </p:txBody>
        </p:sp>
      </p:grpSp>
      <p:pic>
        <p:nvPicPr>
          <p:cNvPr id="14" name="Picture 14"/>
          <p:cNvPicPr>
            <a:picLocks noChangeAspect="1"/>
          </p:cNvPicPr>
          <p:nvPr/>
        </p:nvPicPr>
        <p:blipFill>
          <a:blip r:embed="rId5"/>
          <a:stretch>
            <a:fillRect/>
          </a:stretch>
        </p:blipFill>
        <p:spPr>
          <a:xfrm>
            <a:off x="-268706" y="7036410"/>
            <a:ext cx="6283019" cy="1937905"/>
          </a:xfrm>
          <a:prstGeom prst="rect">
            <a:avLst/>
          </a:prstGeom>
        </p:spPr>
      </p:pic>
      <p:sp>
        <p:nvSpPr>
          <p:cNvPr id="15" name="TextBox 15"/>
          <p:cNvSpPr txBox="1"/>
          <p:nvPr/>
        </p:nvSpPr>
        <p:spPr>
          <a:xfrm>
            <a:off x="6663176" y="4116161"/>
            <a:ext cx="5951470" cy="3833495"/>
          </a:xfrm>
          <a:prstGeom prst="rect">
            <a:avLst/>
          </a:prstGeom>
        </p:spPr>
        <p:txBody>
          <a:bodyPr lIns="0" tIns="0" rIns="0" bIns="0" rtlCol="0" anchor="t">
            <a:spAutoFit/>
          </a:bodyPr>
          <a:lstStyle/>
          <a:p>
            <a:pPr marL="367031" lvl="1" indent="-183515" algn="just">
              <a:lnSpc>
                <a:spcPts val="2380"/>
              </a:lnSpc>
              <a:buFont typeface="Arial"/>
              <a:buChar char="•"/>
            </a:pPr>
            <a:r>
              <a:rPr lang="en-US" sz="1700" spc="-22">
                <a:solidFill>
                  <a:srgbClr val="FFFFFF"/>
                </a:solidFill>
                <a:latin typeface="Public Sans"/>
                <a:ea typeface="Public Sans"/>
                <a:cs typeface="Public Sans"/>
                <a:sym typeface="Public Sans"/>
              </a:rPr>
              <a:t>Pests/insects other than bedbugs (73%)</a:t>
            </a:r>
          </a:p>
          <a:p>
            <a:pPr marL="367031" lvl="1" indent="-183515" algn="just">
              <a:lnSpc>
                <a:spcPts val="2380"/>
              </a:lnSpc>
              <a:buFont typeface="Arial"/>
              <a:buChar char="•"/>
            </a:pPr>
            <a:r>
              <a:rPr lang="en-US" sz="1700" spc="-22">
                <a:solidFill>
                  <a:srgbClr val="FFFFFF"/>
                </a:solidFill>
                <a:latin typeface="Public Sans"/>
                <a:ea typeface="Public Sans"/>
                <a:cs typeface="Public Sans"/>
                <a:sym typeface="Public Sans"/>
              </a:rPr>
              <a:t>Unit too hot or too cold (71%)</a:t>
            </a:r>
          </a:p>
          <a:p>
            <a:pPr marL="367031" lvl="1" indent="-183515" algn="just">
              <a:lnSpc>
                <a:spcPts val="2380"/>
              </a:lnSpc>
              <a:buFont typeface="Arial"/>
              <a:buChar char="•"/>
            </a:pPr>
            <a:r>
              <a:rPr lang="en-US" sz="1700" spc="-22">
                <a:solidFill>
                  <a:srgbClr val="FFFFFF"/>
                </a:solidFill>
                <a:latin typeface="Public Sans"/>
                <a:ea typeface="Public Sans"/>
                <a:cs typeface="Public Sans"/>
                <a:sym typeface="Public Sans"/>
              </a:rPr>
              <a:t>Water leaks (62%)</a:t>
            </a:r>
          </a:p>
          <a:p>
            <a:pPr marL="367031" lvl="1" indent="-183515" algn="just">
              <a:lnSpc>
                <a:spcPts val="2380"/>
              </a:lnSpc>
              <a:buFont typeface="Arial"/>
              <a:buChar char="•"/>
            </a:pPr>
            <a:r>
              <a:rPr lang="en-US" sz="1700" spc="-22">
                <a:solidFill>
                  <a:srgbClr val="FFFFFF"/>
                </a:solidFill>
                <a:latin typeface="Public Sans"/>
                <a:ea typeface="Public Sans"/>
                <a:cs typeface="Public Sans"/>
                <a:sym typeface="Public Sans"/>
              </a:rPr>
              <a:t>Anxiety regarding their unit’s physical condition (60%)</a:t>
            </a:r>
          </a:p>
          <a:p>
            <a:pPr marL="367031" lvl="1" indent="-183515" algn="just">
              <a:lnSpc>
                <a:spcPts val="2380"/>
              </a:lnSpc>
              <a:buFont typeface="Arial"/>
              <a:buChar char="•"/>
            </a:pPr>
            <a:r>
              <a:rPr lang="en-US" sz="1700" spc="-22">
                <a:solidFill>
                  <a:srgbClr val="FFFFFF"/>
                </a:solidFill>
                <a:latin typeface="Public Sans"/>
                <a:ea typeface="Public Sans"/>
                <a:cs typeface="Public Sans"/>
                <a:sym typeface="Public Sans"/>
              </a:rPr>
              <a:t>Had left a unit in the past due to poor conditions (57%)</a:t>
            </a:r>
          </a:p>
          <a:p>
            <a:pPr marL="367031" lvl="1" indent="-183515" algn="just">
              <a:lnSpc>
                <a:spcPts val="2380"/>
              </a:lnSpc>
              <a:buFont typeface="Arial"/>
              <a:buChar char="•"/>
            </a:pPr>
            <a:r>
              <a:rPr lang="en-US" sz="1700" spc="-22">
                <a:solidFill>
                  <a:srgbClr val="FFFFFF"/>
                </a:solidFill>
                <a:latin typeface="Public Sans"/>
                <a:ea typeface="Public Sans"/>
                <a:cs typeface="Public Sans"/>
                <a:sym typeface="Public Sans"/>
              </a:rPr>
              <a:t>Noise  (51%)</a:t>
            </a:r>
          </a:p>
          <a:p>
            <a:pPr marL="367031" lvl="1" indent="-183515" algn="just">
              <a:lnSpc>
                <a:spcPts val="2380"/>
              </a:lnSpc>
              <a:buFont typeface="Arial"/>
              <a:buChar char="•"/>
            </a:pPr>
            <a:r>
              <a:rPr lang="en-US" sz="1700" spc="-22">
                <a:solidFill>
                  <a:srgbClr val="FFFFFF"/>
                </a:solidFill>
                <a:latin typeface="Public Sans"/>
                <a:ea typeface="Public Sans"/>
                <a:cs typeface="Public Sans"/>
                <a:sym typeface="Public Sans"/>
              </a:rPr>
              <a:t>Drafty doors (49%), dysfunctional windows (49%)</a:t>
            </a:r>
          </a:p>
          <a:p>
            <a:pPr marL="367031" lvl="1" indent="-183515" algn="just">
              <a:lnSpc>
                <a:spcPts val="2380"/>
              </a:lnSpc>
              <a:buFont typeface="Arial"/>
              <a:buChar char="•"/>
            </a:pPr>
            <a:r>
              <a:rPr lang="en-US" sz="1700" spc="-22">
                <a:solidFill>
                  <a:srgbClr val="FFFFFF"/>
                </a:solidFill>
                <a:latin typeface="Public Sans"/>
                <a:ea typeface="Public Sans"/>
                <a:cs typeface="Public Sans"/>
                <a:sym typeface="Public Sans"/>
              </a:rPr>
              <a:t>Mould (47%)</a:t>
            </a:r>
          </a:p>
          <a:p>
            <a:pPr marL="367031" lvl="1" indent="-183515" algn="just">
              <a:lnSpc>
                <a:spcPts val="2380"/>
              </a:lnSpc>
              <a:buFont typeface="Arial"/>
              <a:buChar char="•"/>
            </a:pPr>
            <a:r>
              <a:rPr lang="en-US" sz="1700" spc="-22">
                <a:solidFill>
                  <a:srgbClr val="FFFFFF"/>
                </a:solidFill>
                <a:latin typeface="Public Sans"/>
                <a:ea typeface="Public Sans"/>
                <a:cs typeface="Public Sans"/>
                <a:sym typeface="Public Sans"/>
              </a:rPr>
              <a:t>Poor air quality (43%)</a:t>
            </a:r>
          </a:p>
          <a:p>
            <a:pPr marL="367031" lvl="1" indent="-183515" algn="just">
              <a:lnSpc>
                <a:spcPts val="2380"/>
              </a:lnSpc>
              <a:buFont typeface="Arial"/>
              <a:buChar char="•"/>
            </a:pPr>
            <a:r>
              <a:rPr lang="en-US" sz="1700" spc="-22">
                <a:solidFill>
                  <a:srgbClr val="FFFFFF"/>
                </a:solidFill>
                <a:latin typeface="Public Sans"/>
                <a:ea typeface="Public Sans"/>
                <a:cs typeface="Public Sans"/>
                <a:sym typeface="Public Sans"/>
              </a:rPr>
              <a:t>Bedbugs (42%)</a:t>
            </a:r>
          </a:p>
          <a:p>
            <a:pPr algn="just">
              <a:lnSpc>
                <a:spcPts val="2380"/>
              </a:lnSpc>
            </a:pPr>
            <a:endParaRPr lang="en-US" sz="1700" spc="-22">
              <a:solidFill>
                <a:srgbClr val="FFFFFF"/>
              </a:solidFill>
              <a:latin typeface="Public Sans"/>
              <a:ea typeface="Public Sans"/>
              <a:cs typeface="Public Sans"/>
              <a:sym typeface="Public Sans"/>
            </a:endParaRPr>
          </a:p>
          <a:p>
            <a:pPr algn="just">
              <a:lnSpc>
                <a:spcPts val="2380"/>
              </a:lnSpc>
            </a:pPr>
            <a:endParaRPr lang="en-US" sz="1700" spc="-22">
              <a:solidFill>
                <a:srgbClr val="FFFFFF"/>
              </a:solidFill>
              <a:latin typeface="Public Sans"/>
              <a:ea typeface="Public Sans"/>
              <a:cs typeface="Public Sans"/>
              <a:sym typeface="Public Sans"/>
            </a:endParaRPr>
          </a:p>
          <a:p>
            <a:pPr algn="just">
              <a:lnSpc>
                <a:spcPts val="2380"/>
              </a:lnSpc>
            </a:pPr>
            <a:r>
              <a:rPr lang="en-US" sz="1700" spc="-22">
                <a:solidFill>
                  <a:srgbClr val="FFFFFF"/>
                </a:solidFill>
                <a:latin typeface="Public Sans"/>
                <a:ea typeface="Public Sans"/>
                <a:cs typeface="Public Sans"/>
                <a:sym typeface="Public Sans"/>
              </a:rPr>
              <a:t> </a:t>
            </a:r>
          </a:p>
        </p:txBody>
      </p:sp>
      <p:grpSp>
        <p:nvGrpSpPr>
          <p:cNvPr id="16" name="Group 16"/>
          <p:cNvGrpSpPr/>
          <p:nvPr/>
        </p:nvGrpSpPr>
        <p:grpSpPr>
          <a:xfrm>
            <a:off x="638988" y="3409736"/>
            <a:ext cx="5015026" cy="2852407"/>
            <a:chOff x="0" y="0"/>
            <a:chExt cx="1365364" cy="776581"/>
          </a:xfrm>
        </p:grpSpPr>
        <p:sp>
          <p:nvSpPr>
            <p:cNvPr id="17" name="Freeform 17"/>
            <p:cNvSpPr/>
            <p:nvPr/>
          </p:nvSpPr>
          <p:spPr>
            <a:xfrm>
              <a:off x="0" y="0"/>
              <a:ext cx="1365364" cy="776581"/>
            </a:xfrm>
            <a:custGeom>
              <a:avLst/>
              <a:gdLst/>
              <a:ahLst/>
              <a:cxnLst/>
              <a:rect l="l" t="t" r="r" b="b"/>
              <a:pathLst>
                <a:path w="1365364" h="776581">
                  <a:moveTo>
                    <a:pt x="27787" y="0"/>
                  </a:moveTo>
                  <a:lnTo>
                    <a:pt x="1337577" y="0"/>
                  </a:lnTo>
                  <a:cubicBezTo>
                    <a:pt x="1344947" y="0"/>
                    <a:pt x="1352014" y="2928"/>
                    <a:pt x="1357226" y="8139"/>
                  </a:cubicBezTo>
                  <a:cubicBezTo>
                    <a:pt x="1362437" y="13350"/>
                    <a:pt x="1365364" y="20418"/>
                    <a:pt x="1365364" y="27787"/>
                  </a:cubicBezTo>
                  <a:lnTo>
                    <a:pt x="1365364" y="748794"/>
                  </a:lnTo>
                  <a:cubicBezTo>
                    <a:pt x="1365364" y="756164"/>
                    <a:pt x="1362437" y="763231"/>
                    <a:pt x="1357226" y="768443"/>
                  </a:cubicBezTo>
                  <a:cubicBezTo>
                    <a:pt x="1352014" y="773654"/>
                    <a:pt x="1344947" y="776581"/>
                    <a:pt x="1337577" y="776581"/>
                  </a:cubicBezTo>
                  <a:lnTo>
                    <a:pt x="27787" y="776581"/>
                  </a:lnTo>
                  <a:cubicBezTo>
                    <a:pt x="20418" y="776581"/>
                    <a:pt x="13350" y="773654"/>
                    <a:pt x="8139" y="768443"/>
                  </a:cubicBezTo>
                  <a:cubicBezTo>
                    <a:pt x="2928" y="763231"/>
                    <a:pt x="0" y="756164"/>
                    <a:pt x="0" y="748794"/>
                  </a:cubicBezTo>
                  <a:lnTo>
                    <a:pt x="0" y="27787"/>
                  </a:lnTo>
                  <a:cubicBezTo>
                    <a:pt x="0" y="20418"/>
                    <a:pt x="2928" y="13350"/>
                    <a:pt x="8139" y="8139"/>
                  </a:cubicBezTo>
                  <a:cubicBezTo>
                    <a:pt x="13350" y="2928"/>
                    <a:pt x="20418" y="0"/>
                    <a:pt x="27787" y="0"/>
                  </a:cubicBezTo>
                  <a:close/>
                </a:path>
              </a:pathLst>
            </a:custGeom>
            <a:solidFill>
              <a:srgbClr val="AB9EE2"/>
            </a:solidFill>
          </p:spPr>
          <p:txBody>
            <a:bodyPr/>
            <a:lstStyle/>
            <a:p>
              <a:endParaRPr lang="en-CA"/>
            </a:p>
          </p:txBody>
        </p:sp>
        <p:sp>
          <p:nvSpPr>
            <p:cNvPr id="18" name="TextBox 18"/>
            <p:cNvSpPr txBox="1"/>
            <p:nvPr/>
          </p:nvSpPr>
          <p:spPr>
            <a:xfrm>
              <a:off x="0" y="85725"/>
              <a:ext cx="1365364" cy="690856"/>
            </a:xfrm>
            <a:prstGeom prst="rect">
              <a:avLst/>
            </a:prstGeom>
          </p:spPr>
          <p:txBody>
            <a:bodyPr lIns="50800" tIns="50800" rIns="50800" bIns="50800" rtlCol="0" anchor="ctr"/>
            <a:lstStyle/>
            <a:p>
              <a:pPr algn="ctr">
                <a:lnSpc>
                  <a:spcPts val="1925"/>
                </a:lnSpc>
              </a:pPr>
              <a:endParaRPr/>
            </a:p>
          </p:txBody>
        </p:sp>
      </p:grpSp>
      <p:sp>
        <p:nvSpPr>
          <p:cNvPr id="19" name="Freeform 19"/>
          <p:cNvSpPr/>
          <p:nvPr/>
        </p:nvSpPr>
        <p:spPr>
          <a:xfrm rot="1390609">
            <a:off x="5693519" y="3710616"/>
            <a:ext cx="924040" cy="1770809"/>
          </a:xfrm>
          <a:custGeom>
            <a:avLst/>
            <a:gdLst/>
            <a:ahLst/>
            <a:cxnLst/>
            <a:rect l="l" t="t" r="r" b="b"/>
            <a:pathLst>
              <a:path w="924040" h="1770809">
                <a:moveTo>
                  <a:pt x="0" y="0"/>
                </a:moveTo>
                <a:lnTo>
                  <a:pt x="924040" y="0"/>
                </a:lnTo>
                <a:lnTo>
                  <a:pt x="924040" y="1770809"/>
                </a:lnTo>
                <a:lnTo>
                  <a:pt x="0" y="1770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grpSp>
        <p:nvGrpSpPr>
          <p:cNvPr id="20" name="Group 20"/>
          <p:cNvGrpSpPr/>
          <p:nvPr/>
        </p:nvGrpSpPr>
        <p:grpSpPr>
          <a:xfrm>
            <a:off x="6999934" y="7784477"/>
            <a:ext cx="5548037" cy="818653"/>
            <a:chOff x="0" y="0"/>
            <a:chExt cx="1510479" cy="222882"/>
          </a:xfrm>
        </p:grpSpPr>
        <p:sp>
          <p:nvSpPr>
            <p:cNvPr id="21" name="Freeform 21"/>
            <p:cNvSpPr/>
            <p:nvPr/>
          </p:nvSpPr>
          <p:spPr>
            <a:xfrm>
              <a:off x="0" y="0"/>
              <a:ext cx="1510479" cy="222882"/>
            </a:xfrm>
            <a:custGeom>
              <a:avLst/>
              <a:gdLst/>
              <a:ahLst/>
              <a:cxnLst/>
              <a:rect l="l" t="t" r="r" b="b"/>
              <a:pathLst>
                <a:path w="1510479" h="222882">
                  <a:moveTo>
                    <a:pt x="25118" y="0"/>
                  </a:moveTo>
                  <a:lnTo>
                    <a:pt x="1485361" y="0"/>
                  </a:lnTo>
                  <a:cubicBezTo>
                    <a:pt x="1499233" y="0"/>
                    <a:pt x="1510479" y="11246"/>
                    <a:pt x="1510479" y="25118"/>
                  </a:cubicBezTo>
                  <a:lnTo>
                    <a:pt x="1510479" y="197764"/>
                  </a:lnTo>
                  <a:cubicBezTo>
                    <a:pt x="1510479" y="204426"/>
                    <a:pt x="1507833" y="210815"/>
                    <a:pt x="1503122" y="215525"/>
                  </a:cubicBezTo>
                  <a:cubicBezTo>
                    <a:pt x="1498412" y="220236"/>
                    <a:pt x="1492023" y="222882"/>
                    <a:pt x="1485361" y="222882"/>
                  </a:cubicBezTo>
                  <a:lnTo>
                    <a:pt x="25118" y="222882"/>
                  </a:lnTo>
                  <a:cubicBezTo>
                    <a:pt x="11246" y="222882"/>
                    <a:pt x="0" y="211636"/>
                    <a:pt x="0" y="197764"/>
                  </a:cubicBezTo>
                  <a:lnTo>
                    <a:pt x="0" y="25118"/>
                  </a:lnTo>
                  <a:cubicBezTo>
                    <a:pt x="0" y="11246"/>
                    <a:pt x="11246" y="0"/>
                    <a:pt x="25118" y="0"/>
                  </a:cubicBezTo>
                  <a:close/>
                </a:path>
              </a:pathLst>
            </a:custGeom>
            <a:solidFill>
              <a:srgbClr val="AB9EE2"/>
            </a:solidFill>
          </p:spPr>
          <p:txBody>
            <a:bodyPr/>
            <a:lstStyle/>
            <a:p>
              <a:endParaRPr lang="en-CA"/>
            </a:p>
          </p:txBody>
        </p:sp>
        <p:sp>
          <p:nvSpPr>
            <p:cNvPr id="22" name="TextBox 22"/>
            <p:cNvSpPr txBox="1"/>
            <p:nvPr/>
          </p:nvSpPr>
          <p:spPr>
            <a:xfrm>
              <a:off x="0" y="85725"/>
              <a:ext cx="1510479" cy="137157"/>
            </a:xfrm>
            <a:prstGeom prst="rect">
              <a:avLst/>
            </a:prstGeom>
          </p:spPr>
          <p:txBody>
            <a:bodyPr lIns="50800" tIns="50800" rIns="50800" bIns="50800" rtlCol="0" anchor="ctr"/>
            <a:lstStyle/>
            <a:p>
              <a:pPr algn="ctr">
                <a:lnSpc>
                  <a:spcPts val="1925"/>
                </a:lnSpc>
              </a:pPr>
              <a:endParaRPr/>
            </a:p>
          </p:txBody>
        </p:sp>
      </p:grpSp>
      <p:sp>
        <p:nvSpPr>
          <p:cNvPr id="23" name="Freeform 23"/>
          <p:cNvSpPr/>
          <p:nvPr/>
        </p:nvSpPr>
        <p:spPr>
          <a:xfrm>
            <a:off x="14205321" y="6842260"/>
            <a:ext cx="2457856" cy="2310385"/>
          </a:xfrm>
          <a:custGeom>
            <a:avLst/>
            <a:gdLst/>
            <a:ahLst/>
            <a:cxnLst/>
            <a:rect l="l" t="t" r="r" b="b"/>
            <a:pathLst>
              <a:path w="2457856" h="2310385">
                <a:moveTo>
                  <a:pt x="0" y="0"/>
                </a:moveTo>
                <a:lnTo>
                  <a:pt x="2457856" y="0"/>
                </a:lnTo>
                <a:lnTo>
                  <a:pt x="2457856" y="2310385"/>
                </a:lnTo>
                <a:lnTo>
                  <a:pt x="0" y="231038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24" name="TextBox 24"/>
          <p:cNvSpPr txBox="1"/>
          <p:nvPr/>
        </p:nvSpPr>
        <p:spPr>
          <a:xfrm>
            <a:off x="-2277527" y="6605043"/>
            <a:ext cx="11057607" cy="531496"/>
          </a:xfrm>
          <a:prstGeom prst="rect">
            <a:avLst/>
          </a:prstGeom>
        </p:spPr>
        <p:txBody>
          <a:bodyPr lIns="0" tIns="0" rIns="0" bIns="0" rtlCol="0" anchor="t">
            <a:spAutoFit/>
          </a:bodyPr>
          <a:lstStyle/>
          <a:p>
            <a:pPr algn="ctr">
              <a:lnSpc>
                <a:spcPts val="3840"/>
              </a:lnSpc>
            </a:pPr>
            <a:r>
              <a:rPr lang="en-US" sz="4000" spc="-328">
                <a:solidFill>
                  <a:srgbClr val="FFFFFF"/>
                </a:solidFill>
                <a:latin typeface="Public Sans"/>
                <a:ea typeface="Public Sans"/>
                <a:cs typeface="Public Sans"/>
                <a:sym typeface="Public Sans"/>
              </a:rPr>
              <a:t>Housing Cost </a:t>
            </a:r>
          </a:p>
        </p:txBody>
      </p:sp>
      <p:sp>
        <p:nvSpPr>
          <p:cNvPr id="25" name="TextBox 25"/>
          <p:cNvSpPr txBox="1"/>
          <p:nvPr/>
        </p:nvSpPr>
        <p:spPr>
          <a:xfrm>
            <a:off x="4282102" y="2544865"/>
            <a:ext cx="11057607" cy="531496"/>
          </a:xfrm>
          <a:prstGeom prst="rect">
            <a:avLst/>
          </a:prstGeom>
        </p:spPr>
        <p:txBody>
          <a:bodyPr lIns="0" tIns="0" rIns="0" bIns="0" rtlCol="0" anchor="t">
            <a:spAutoFit/>
          </a:bodyPr>
          <a:lstStyle/>
          <a:p>
            <a:pPr algn="ctr">
              <a:lnSpc>
                <a:spcPts val="3840"/>
              </a:lnSpc>
            </a:pPr>
            <a:r>
              <a:rPr lang="en-US" sz="4000" spc="-328">
                <a:solidFill>
                  <a:srgbClr val="FFFFFF"/>
                </a:solidFill>
                <a:latin typeface="Public Sans"/>
                <a:ea typeface="Public Sans"/>
                <a:cs typeface="Public Sans"/>
                <a:sym typeface="Public Sans"/>
              </a:rPr>
              <a:t>Housing Conditions</a:t>
            </a:r>
          </a:p>
        </p:txBody>
      </p:sp>
      <p:sp>
        <p:nvSpPr>
          <p:cNvPr id="26" name="TextBox 26"/>
          <p:cNvSpPr txBox="1"/>
          <p:nvPr/>
        </p:nvSpPr>
        <p:spPr>
          <a:xfrm>
            <a:off x="-2193636" y="2459140"/>
            <a:ext cx="11057607" cy="531496"/>
          </a:xfrm>
          <a:prstGeom prst="rect">
            <a:avLst/>
          </a:prstGeom>
        </p:spPr>
        <p:txBody>
          <a:bodyPr lIns="0" tIns="0" rIns="0" bIns="0" rtlCol="0" anchor="t">
            <a:spAutoFit/>
          </a:bodyPr>
          <a:lstStyle/>
          <a:p>
            <a:pPr algn="ctr">
              <a:lnSpc>
                <a:spcPts val="3840"/>
              </a:lnSpc>
            </a:pPr>
            <a:r>
              <a:rPr lang="en-US" sz="4000" spc="-328">
                <a:solidFill>
                  <a:srgbClr val="FFFFFF"/>
                </a:solidFill>
                <a:latin typeface="Public Sans"/>
                <a:ea typeface="Public Sans"/>
                <a:cs typeface="Public Sans"/>
                <a:sym typeface="Public Sans"/>
              </a:rPr>
              <a:t>Maintenance </a:t>
            </a:r>
          </a:p>
        </p:txBody>
      </p:sp>
      <p:sp>
        <p:nvSpPr>
          <p:cNvPr id="27" name="TextBox 27"/>
          <p:cNvSpPr txBox="1"/>
          <p:nvPr/>
        </p:nvSpPr>
        <p:spPr>
          <a:xfrm>
            <a:off x="9810906" y="2725411"/>
            <a:ext cx="11057607" cy="531496"/>
          </a:xfrm>
          <a:prstGeom prst="rect">
            <a:avLst/>
          </a:prstGeom>
        </p:spPr>
        <p:txBody>
          <a:bodyPr lIns="0" tIns="0" rIns="0" bIns="0" rtlCol="0" anchor="t">
            <a:spAutoFit/>
          </a:bodyPr>
          <a:lstStyle/>
          <a:p>
            <a:pPr algn="ctr">
              <a:lnSpc>
                <a:spcPts val="3840"/>
              </a:lnSpc>
            </a:pPr>
            <a:r>
              <a:rPr lang="en-US" sz="4000" spc="-328">
                <a:solidFill>
                  <a:srgbClr val="FFFFFF"/>
                </a:solidFill>
                <a:latin typeface="Public Sans"/>
                <a:ea typeface="Public Sans"/>
                <a:cs typeface="Public Sans"/>
                <a:sym typeface="Public Sans"/>
              </a:rPr>
              <a:t>Landlord Relations </a:t>
            </a:r>
          </a:p>
        </p:txBody>
      </p:sp>
      <p:sp>
        <p:nvSpPr>
          <p:cNvPr id="28" name="TextBox 28"/>
          <p:cNvSpPr txBox="1"/>
          <p:nvPr/>
        </p:nvSpPr>
        <p:spPr>
          <a:xfrm>
            <a:off x="614962" y="3617358"/>
            <a:ext cx="4738801" cy="3242945"/>
          </a:xfrm>
          <a:prstGeom prst="rect">
            <a:avLst/>
          </a:prstGeom>
        </p:spPr>
        <p:txBody>
          <a:bodyPr lIns="0" tIns="0" rIns="0" bIns="0" rtlCol="0" anchor="t">
            <a:spAutoFit/>
          </a:bodyPr>
          <a:lstStyle/>
          <a:p>
            <a:pPr marL="367031" lvl="1" indent="-183515" algn="l">
              <a:lnSpc>
                <a:spcPts val="2380"/>
              </a:lnSpc>
              <a:buFont typeface="Arial"/>
              <a:buChar char="•"/>
            </a:pPr>
            <a:r>
              <a:rPr lang="en-US" sz="1700" spc="-22">
                <a:solidFill>
                  <a:srgbClr val="FFFFFF"/>
                </a:solidFill>
                <a:latin typeface="Public Sans"/>
                <a:ea typeface="Public Sans"/>
                <a:cs typeface="Public Sans"/>
                <a:sym typeface="Public Sans"/>
              </a:rPr>
              <a:t>77% of respondents reported requesting maintenance in the past year </a:t>
            </a:r>
          </a:p>
          <a:p>
            <a:pPr marL="367031" lvl="1" indent="-183515" algn="l">
              <a:lnSpc>
                <a:spcPts val="2380"/>
              </a:lnSpc>
              <a:buFont typeface="Arial"/>
              <a:buChar char="•"/>
            </a:pPr>
            <a:r>
              <a:rPr lang="en-US" sz="1700" spc="-22">
                <a:solidFill>
                  <a:srgbClr val="FFFFFF"/>
                </a:solidFill>
                <a:latin typeface="Public Sans"/>
                <a:ea typeface="Public Sans"/>
                <a:cs typeface="Public Sans"/>
                <a:sym typeface="Public Sans"/>
              </a:rPr>
              <a:t>35% of respondents had requested mainenance and it was completed</a:t>
            </a:r>
          </a:p>
          <a:p>
            <a:pPr marL="367031" lvl="1" indent="-183515" algn="l">
              <a:lnSpc>
                <a:spcPts val="2380"/>
              </a:lnSpc>
              <a:buFont typeface="Arial"/>
              <a:buChar char="•"/>
            </a:pPr>
            <a:r>
              <a:rPr lang="en-US" sz="1700" spc="-22">
                <a:solidFill>
                  <a:srgbClr val="FFFFFF"/>
                </a:solidFill>
                <a:latin typeface="Public Sans"/>
                <a:ea typeface="Public Sans"/>
                <a:cs typeface="Public Sans"/>
                <a:sym typeface="Public Sans"/>
              </a:rPr>
              <a:t>27% of respondents had requested maintenance and it was not yet completed</a:t>
            </a:r>
          </a:p>
          <a:p>
            <a:pPr marL="367031" lvl="1" indent="-183515" algn="l">
              <a:lnSpc>
                <a:spcPts val="2380"/>
              </a:lnSpc>
              <a:buFont typeface="Arial"/>
              <a:buChar char="•"/>
            </a:pPr>
            <a:r>
              <a:rPr lang="en-US" sz="1700" spc="-22">
                <a:solidFill>
                  <a:srgbClr val="FFFFFF"/>
                </a:solidFill>
                <a:latin typeface="Public Sans"/>
                <a:ea typeface="Public Sans"/>
                <a:cs typeface="Public Sans"/>
                <a:sym typeface="Public Sans"/>
              </a:rPr>
              <a:t>15% of respondents reported their landlord doesn’t intend to address their concerns </a:t>
            </a:r>
          </a:p>
          <a:p>
            <a:pPr algn="just">
              <a:lnSpc>
                <a:spcPts val="2380"/>
              </a:lnSpc>
            </a:pPr>
            <a:endParaRPr lang="en-US" sz="1700" spc="-22">
              <a:solidFill>
                <a:srgbClr val="FFFFFF"/>
              </a:solidFill>
              <a:latin typeface="Public Sans"/>
              <a:ea typeface="Public Sans"/>
              <a:cs typeface="Public Sans"/>
              <a:sym typeface="Public Sans"/>
            </a:endParaRPr>
          </a:p>
          <a:p>
            <a:pPr algn="just">
              <a:lnSpc>
                <a:spcPts val="2380"/>
              </a:lnSpc>
            </a:pPr>
            <a:endParaRPr lang="en-US" sz="1700" spc="-22">
              <a:solidFill>
                <a:srgbClr val="FFFFFF"/>
              </a:solidFill>
              <a:latin typeface="Public Sans"/>
              <a:ea typeface="Public Sans"/>
              <a:cs typeface="Public Sans"/>
              <a:sym typeface="Public Sans"/>
            </a:endParaRPr>
          </a:p>
          <a:p>
            <a:pPr algn="just">
              <a:lnSpc>
                <a:spcPts val="2380"/>
              </a:lnSpc>
            </a:pPr>
            <a:r>
              <a:rPr lang="en-US" sz="1700" spc="-22">
                <a:solidFill>
                  <a:srgbClr val="FFFFFF"/>
                </a:solidFill>
                <a:latin typeface="Public Sans"/>
                <a:ea typeface="Public Sans"/>
                <a:cs typeface="Public Sans"/>
                <a:sym typeface="Public Sans"/>
              </a:rPr>
              <a:t> </a:t>
            </a:r>
          </a:p>
        </p:txBody>
      </p:sp>
      <p:sp>
        <p:nvSpPr>
          <p:cNvPr id="29" name="TextBox 29"/>
          <p:cNvSpPr txBox="1"/>
          <p:nvPr/>
        </p:nvSpPr>
        <p:spPr>
          <a:xfrm>
            <a:off x="7957298" y="7901068"/>
            <a:ext cx="4743073" cy="585470"/>
          </a:xfrm>
          <a:prstGeom prst="rect">
            <a:avLst/>
          </a:prstGeom>
        </p:spPr>
        <p:txBody>
          <a:bodyPr lIns="0" tIns="0" rIns="0" bIns="0" rtlCol="0" anchor="t">
            <a:spAutoFit/>
          </a:bodyPr>
          <a:lstStyle/>
          <a:p>
            <a:pPr algn="ctr">
              <a:lnSpc>
                <a:spcPts val="2380"/>
              </a:lnSpc>
              <a:spcBef>
                <a:spcPct val="0"/>
              </a:spcBef>
            </a:pPr>
            <a:r>
              <a:rPr lang="en-US" sz="1700" spc="-22">
                <a:solidFill>
                  <a:srgbClr val="FFFFFF"/>
                </a:solidFill>
                <a:latin typeface="Public Sans"/>
                <a:ea typeface="Public Sans"/>
                <a:cs typeface="Public Sans"/>
                <a:sym typeface="Public Sans"/>
              </a:rPr>
              <a:t>of respondents reported wanting to leave </a:t>
            </a:r>
          </a:p>
          <a:p>
            <a:pPr algn="ctr">
              <a:lnSpc>
                <a:spcPts val="2380"/>
              </a:lnSpc>
              <a:spcBef>
                <a:spcPct val="0"/>
              </a:spcBef>
            </a:pPr>
            <a:r>
              <a:rPr lang="en-US" sz="1700" spc="-22">
                <a:solidFill>
                  <a:srgbClr val="FFFFFF"/>
                </a:solidFill>
                <a:latin typeface="Public Sans"/>
                <a:ea typeface="Public Sans"/>
                <a:cs typeface="Public Sans"/>
                <a:sym typeface="Public Sans"/>
              </a:rPr>
              <a:t>due to poor conditions but not being able to </a:t>
            </a:r>
          </a:p>
        </p:txBody>
      </p:sp>
      <p:sp>
        <p:nvSpPr>
          <p:cNvPr id="30" name="TextBox 30"/>
          <p:cNvSpPr txBox="1"/>
          <p:nvPr/>
        </p:nvSpPr>
        <p:spPr>
          <a:xfrm rot="-91038">
            <a:off x="6778021" y="7683330"/>
            <a:ext cx="1685490" cy="944764"/>
          </a:xfrm>
          <a:prstGeom prst="rect">
            <a:avLst/>
          </a:prstGeom>
        </p:spPr>
        <p:txBody>
          <a:bodyPr lIns="0" tIns="0" rIns="0" bIns="0" rtlCol="0" anchor="t">
            <a:spAutoFit/>
          </a:bodyPr>
          <a:lstStyle/>
          <a:p>
            <a:pPr algn="ctr">
              <a:lnSpc>
                <a:spcPts val="7688"/>
              </a:lnSpc>
            </a:pPr>
            <a:r>
              <a:rPr lang="en-US" sz="5491" spc="-71">
                <a:solidFill>
                  <a:srgbClr val="FFFFFF"/>
                </a:solidFill>
                <a:latin typeface="Bobby Jones Soft"/>
                <a:ea typeface="Bobby Jones Soft"/>
                <a:cs typeface="Bobby Jones Soft"/>
                <a:sym typeface="Bobby Jones Soft"/>
              </a:rPr>
              <a:t>87%</a:t>
            </a:r>
          </a:p>
        </p:txBody>
      </p:sp>
      <p:sp>
        <p:nvSpPr>
          <p:cNvPr id="31" name="TextBox 31"/>
          <p:cNvSpPr txBox="1"/>
          <p:nvPr/>
        </p:nvSpPr>
        <p:spPr>
          <a:xfrm>
            <a:off x="7137996" y="3446104"/>
            <a:ext cx="5345820" cy="1471295"/>
          </a:xfrm>
          <a:prstGeom prst="rect">
            <a:avLst/>
          </a:prstGeom>
        </p:spPr>
        <p:txBody>
          <a:bodyPr lIns="0" tIns="0" rIns="0" bIns="0" rtlCol="0" anchor="t">
            <a:spAutoFit/>
          </a:bodyPr>
          <a:lstStyle/>
          <a:p>
            <a:pPr algn="ctr">
              <a:lnSpc>
                <a:spcPts val="2380"/>
              </a:lnSpc>
            </a:pPr>
            <a:r>
              <a:rPr lang="en-US" sz="1700" spc="-22">
                <a:solidFill>
                  <a:srgbClr val="FFFFFF"/>
                </a:solidFill>
                <a:latin typeface="Public Sans"/>
                <a:ea typeface="Public Sans"/>
                <a:cs typeface="Public Sans"/>
                <a:sym typeface="Public Sans"/>
              </a:rPr>
              <a:t>Reported rental unit problems (presented as % of respondents) include: </a:t>
            </a:r>
          </a:p>
          <a:p>
            <a:pPr algn="ctr">
              <a:lnSpc>
                <a:spcPts val="2380"/>
              </a:lnSpc>
            </a:pPr>
            <a:endParaRPr lang="en-US" sz="1700" spc="-22">
              <a:solidFill>
                <a:srgbClr val="FFFFFF"/>
              </a:solidFill>
              <a:latin typeface="Public Sans"/>
              <a:ea typeface="Public Sans"/>
              <a:cs typeface="Public Sans"/>
              <a:sym typeface="Public Sans"/>
            </a:endParaRPr>
          </a:p>
          <a:p>
            <a:pPr algn="ctr">
              <a:lnSpc>
                <a:spcPts val="2380"/>
              </a:lnSpc>
            </a:pPr>
            <a:endParaRPr lang="en-US" sz="1700" spc="-22">
              <a:solidFill>
                <a:srgbClr val="FFFFFF"/>
              </a:solidFill>
              <a:latin typeface="Public Sans"/>
              <a:ea typeface="Public Sans"/>
              <a:cs typeface="Public Sans"/>
              <a:sym typeface="Public Sans"/>
            </a:endParaRPr>
          </a:p>
          <a:p>
            <a:pPr algn="l">
              <a:lnSpc>
                <a:spcPts val="2380"/>
              </a:lnSpc>
            </a:pPr>
            <a:r>
              <a:rPr lang="en-US" sz="1700" spc="-22">
                <a:solidFill>
                  <a:srgbClr val="FFFFFF"/>
                </a:solidFill>
                <a:latin typeface="Public Sans"/>
                <a:ea typeface="Public Sans"/>
                <a:cs typeface="Public Sans"/>
                <a:sym typeface="Public Sans"/>
              </a:rPr>
              <a:t> </a:t>
            </a:r>
          </a:p>
        </p:txBody>
      </p:sp>
      <p:sp>
        <p:nvSpPr>
          <p:cNvPr id="32" name="TextBox 32"/>
          <p:cNvSpPr txBox="1"/>
          <p:nvPr/>
        </p:nvSpPr>
        <p:spPr>
          <a:xfrm>
            <a:off x="3877696" y="7529345"/>
            <a:ext cx="2676554" cy="1766570"/>
          </a:xfrm>
          <a:prstGeom prst="rect">
            <a:avLst/>
          </a:prstGeom>
        </p:spPr>
        <p:txBody>
          <a:bodyPr lIns="0" tIns="0" rIns="0" bIns="0" rtlCol="0" anchor="t">
            <a:spAutoFit/>
          </a:bodyPr>
          <a:lstStyle/>
          <a:p>
            <a:pPr algn="l">
              <a:lnSpc>
                <a:spcPts val="2380"/>
              </a:lnSpc>
            </a:pPr>
            <a:r>
              <a:rPr lang="en-US" sz="1700" spc="-22">
                <a:solidFill>
                  <a:srgbClr val="FFFFFF"/>
                </a:solidFill>
                <a:latin typeface="Public Sans"/>
                <a:ea typeface="Public Sans"/>
                <a:cs typeface="Public Sans"/>
                <a:sym typeface="Public Sans"/>
              </a:rPr>
              <a:t>of tenants reported spending 30%+ of their income on housing</a:t>
            </a:r>
          </a:p>
          <a:p>
            <a:pPr algn="just">
              <a:lnSpc>
                <a:spcPts val="2380"/>
              </a:lnSpc>
            </a:pPr>
            <a:endParaRPr lang="en-US" sz="1700" spc="-22">
              <a:solidFill>
                <a:srgbClr val="FFFFFF"/>
              </a:solidFill>
              <a:latin typeface="Public Sans"/>
              <a:ea typeface="Public Sans"/>
              <a:cs typeface="Public Sans"/>
              <a:sym typeface="Public Sans"/>
            </a:endParaRPr>
          </a:p>
          <a:p>
            <a:pPr algn="ctr">
              <a:lnSpc>
                <a:spcPts val="2380"/>
              </a:lnSpc>
            </a:pPr>
            <a:endParaRPr lang="en-US" sz="1700" spc="-22">
              <a:solidFill>
                <a:srgbClr val="FFFFFF"/>
              </a:solidFill>
              <a:latin typeface="Public Sans"/>
              <a:ea typeface="Public Sans"/>
              <a:cs typeface="Public Sans"/>
              <a:sym typeface="Public Sans"/>
            </a:endParaRPr>
          </a:p>
          <a:p>
            <a:pPr algn="l">
              <a:lnSpc>
                <a:spcPts val="2380"/>
              </a:lnSpc>
            </a:pPr>
            <a:r>
              <a:rPr lang="en-US" sz="1700" spc="-22">
                <a:solidFill>
                  <a:srgbClr val="FFFFFF"/>
                </a:solidFill>
                <a:latin typeface="Public Sans"/>
                <a:ea typeface="Public Sans"/>
                <a:cs typeface="Public Sans"/>
                <a:sym typeface="Public Sans"/>
              </a:rPr>
              <a:t> </a:t>
            </a:r>
          </a:p>
        </p:txBody>
      </p:sp>
      <p:sp>
        <p:nvSpPr>
          <p:cNvPr id="33" name="TextBox 33"/>
          <p:cNvSpPr txBox="1"/>
          <p:nvPr/>
        </p:nvSpPr>
        <p:spPr>
          <a:xfrm rot="-93708">
            <a:off x="2343734" y="7350516"/>
            <a:ext cx="1848925" cy="1044341"/>
          </a:xfrm>
          <a:prstGeom prst="rect">
            <a:avLst/>
          </a:prstGeom>
        </p:spPr>
        <p:txBody>
          <a:bodyPr lIns="0" tIns="0" rIns="0" bIns="0" rtlCol="0" anchor="t">
            <a:spAutoFit/>
          </a:bodyPr>
          <a:lstStyle/>
          <a:p>
            <a:pPr algn="ctr">
              <a:lnSpc>
                <a:spcPts val="8433"/>
              </a:lnSpc>
            </a:pPr>
            <a:r>
              <a:rPr lang="en-US" sz="6024" spc="-78">
                <a:solidFill>
                  <a:srgbClr val="FFFFFF"/>
                </a:solidFill>
                <a:latin typeface="Bobby Jones Soft"/>
                <a:ea typeface="Bobby Jones Soft"/>
                <a:cs typeface="Bobby Jones Soft"/>
                <a:sym typeface="Bobby Jones Soft"/>
              </a:rPr>
              <a:t>75%</a:t>
            </a:r>
          </a:p>
        </p:txBody>
      </p:sp>
      <p:grpSp>
        <p:nvGrpSpPr>
          <p:cNvPr id="34" name="Group 34"/>
          <p:cNvGrpSpPr/>
          <p:nvPr/>
        </p:nvGrpSpPr>
        <p:grpSpPr>
          <a:xfrm>
            <a:off x="12948806" y="3799831"/>
            <a:ext cx="5248707" cy="2881412"/>
            <a:chOff x="0" y="0"/>
            <a:chExt cx="1428985" cy="784478"/>
          </a:xfrm>
        </p:grpSpPr>
        <p:sp>
          <p:nvSpPr>
            <p:cNvPr id="35" name="Freeform 35"/>
            <p:cNvSpPr/>
            <p:nvPr/>
          </p:nvSpPr>
          <p:spPr>
            <a:xfrm>
              <a:off x="0" y="0"/>
              <a:ext cx="1428985" cy="784478"/>
            </a:xfrm>
            <a:custGeom>
              <a:avLst/>
              <a:gdLst/>
              <a:ahLst/>
              <a:cxnLst/>
              <a:rect l="l" t="t" r="r" b="b"/>
              <a:pathLst>
                <a:path w="1428985" h="784478">
                  <a:moveTo>
                    <a:pt x="26550" y="0"/>
                  </a:moveTo>
                  <a:lnTo>
                    <a:pt x="1402435" y="0"/>
                  </a:lnTo>
                  <a:cubicBezTo>
                    <a:pt x="1409476" y="0"/>
                    <a:pt x="1416230" y="2797"/>
                    <a:pt x="1421209" y="7776"/>
                  </a:cubicBezTo>
                  <a:cubicBezTo>
                    <a:pt x="1426188" y="12756"/>
                    <a:pt x="1428985" y="19509"/>
                    <a:pt x="1428985" y="26550"/>
                  </a:cubicBezTo>
                  <a:lnTo>
                    <a:pt x="1428985" y="757928"/>
                  </a:lnTo>
                  <a:cubicBezTo>
                    <a:pt x="1428985" y="764969"/>
                    <a:pt x="1426188" y="771722"/>
                    <a:pt x="1421209" y="776701"/>
                  </a:cubicBezTo>
                  <a:cubicBezTo>
                    <a:pt x="1416230" y="781681"/>
                    <a:pt x="1409476" y="784478"/>
                    <a:pt x="1402435" y="784478"/>
                  </a:cubicBezTo>
                  <a:lnTo>
                    <a:pt x="26550" y="784478"/>
                  </a:lnTo>
                  <a:cubicBezTo>
                    <a:pt x="19509" y="784478"/>
                    <a:pt x="12756" y="781681"/>
                    <a:pt x="7776" y="776701"/>
                  </a:cubicBezTo>
                  <a:cubicBezTo>
                    <a:pt x="2797" y="771722"/>
                    <a:pt x="0" y="764969"/>
                    <a:pt x="0" y="757928"/>
                  </a:cubicBezTo>
                  <a:lnTo>
                    <a:pt x="0" y="26550"/>
                  </a:lnTo>
                  <a:cubicBezTo>
                    <a:pt x="0" y="19509"/>
                    <a:pt x="2797" y="12756"/>
                    <a:pt x="7776" y="7776"/>
                  </a:cubicBezTo>
                  <a:cubicBezTo>
                    <a:pt x="12756" y="2797"/>
                    <a:pt x="19509" y="0"/>
                    <a:pt x="26550" y="0"/>
                  </a:cubicBezTo>
                  <a:close/>
                </a:path>
              </a:pathLst>
            </a:custGeom>
            <a:solidFill>
              <a:srgbClr val="AB9EE2"/>
            </a:solidFill>
          </p:spPr>
          <p:txBody>
            <a:bodyPr/>
            <a:lstStyle/>
            <a:p>
              <a:endParaRPr lang="en-CA"/>
            </a:p>
          </p:txBody>
        </p:sp>
        <p:sp>
          <p:nvSpPr>
            <p:cNvPr id="36" name="TextBox 36"/>
            <p:cNvSpPr txBox="1"/>
            <p:nvPr/>
          </p:nvSpPr>
          <p:spPr>
            <a:xfrm>
              <a:off x="0" y="85725"/>
              <a:ext cx="1428985" cy="698753"/>
            </a:xfrm>
            <a:prstGeom prst="rect">
              <a:avLst/>
            </a:prstGeom>
          </p:spPr>
          <p:txBody>
            <a:bodyPr lIns="50800" tIns="50800" rIns="50800" bIns="50800" rtlCol="0" anchor="ctr"/>
            <a:lstStyle/>
            <a:p>
              <a:pPr algn="ctr">
                <a:lnSpc>
                  <a:spcPts val="1925"/>
                </a:lnSpc>
              </a:pPr>
              <a:endParaRPr/>
            </a:p>
          </p:txBody>
        </p:sp>
      </p:grpSp>
      <p:sp>
        <p:nvSpPr>
          <p:cNvPr id="37" name="TextBox 37"/>
          <p:cNvSpPr txBox="1"/>
          <p:nvPr/>
        </p:nvSpPr>
        <p:spPr>
          <a:xfrm>
            <a:off x="12700371" y="3598319"/>
            <a:ext cx="5286022" cy="3538220"/>
          </a:xfrm>
          <a:prstGeom prst="rect">
            <a:avLst/>
          </a:prstGeom>
        </p:spPr>
        <p:txBody>
          <a:bodyPr lIns="0" tIns="0" rIns="0" bIns="0" rtlCol="0" anchor="t">
            <a:spAutoFit/>
          </a:bodyPr>
          <a:lstStyle/>
          <a:p>
            <a:pPr marL="367031" lvl="1" indent="-183515" algn="just">
              <a:lnSpc>
                <a:spcPts val="2380"/>
              </a:lnSpc>
              <a:buFont typeface="Arial"/>
              <a:buChar char="•"/>
            </a:pPr>
            <a:r>
              <a:rPr lang="en-US" sz="1700" spc="-22">
                <a:solidFill>
                  <a:srgbClr val="FFFFFF"/>
                </a:solidFill>
                <a:latin typeface="Public Sans"/>
                <a:ea typeface="Public Sans"/>
                <a:cs typeface="Public Sans"/>
                <a:sym typeface="Public Sans"/>
              </a:rPr>
              <a:t>Nearly all respondents (95%) reported knowing how to contact their landlord when needed, and reported prompt responses (82%)</a:t>
            </a:r>
          </a:p>
          <a:p>
            <a:pPr marL="367031" lvl="1" indent="-183515" algn="just">
              <a:lnSpc>
                <a:spcPts val="2380"/>
              </a:lnSpc>
              <a:buFont typeface="Arial"/>
              <a:buChar char="•"/>
            </a:pPr>
            <a:r>
              <a:rPr lang="en-US" sz="1700" spc="-22">
                <a:solidFill>
                  <a:srgbClr val="FFFFFF"/>
                </a:solidFill>
                <a:latin typeface="Public Sans"/>
                <a:ea typeface="Public Sans"/>
                <a:cs typeface="Public Sans"/>
                <a:sym typeface="Public Sans"/>
              </a:rPr>
              <a:t>Over half reported feeling comfortable raising issues with their landlord (55%)</a:t>
            </a:r>
          </a:p>
          <a:p>
            <a:pPr marL="367031" lvl="1" indent="-183515" algn="just">
              <a:lnSpc>
                <a:spcPts val="2380"/>
              </a:lnSpc>
              <a:buFont typeface="Arial"/>
              <a:buChar char="•"/>
            </a:pPr>
            <a:r>
              <a:rPr lang="en-US" sz="1700" spc="-22">
                <a:solidFill>
                  <a:srgbClr val="FFFFFF"/>
                </a:solidFill>
                <a:latin typeface="Public Sans"/>
                <a:ea typeface="Public Sans"/>
                <a:cs typeface="Public Sans"/>
                <a:sym typeface="Public Sans"/>
              </a:rPr>
              <a:t>Just under half of respondents reported issues with requesting maintenance  (49%) such as delays in completing the work, refusal to do the work, being unable to reach the landlord or having a poor relationship with the landlord</a:t>
            </a:r>
          </a:p>
          <a:p>
            <a:pPr algn="just">
              <a:lnSpc>
                <a:spcPts val="2380"/>
              </a:lnSpc>
            </a:pPr>
            <a:endParaRPr lang="en-US" sz="1700" spc="-22">
              <a:solidFill>
                <a:srgbClr val="FFFFFF"/>
              </a:solidFill>
              <a:latin typeface="Public Sans"/>
              <a:ea typeface="Public Sans"/>
              <a:cs typeface="Public Sans"/>
              <a:sym typeface="Public Sans"/>
            </a:endParaRPr>
          </a:p>
          <a:p>
            <a:pPr algn="just">
              <a:lnSpc>
                <a:spcPts val="2380"/>
              </a:lnSpc>
            </a:pPr>
            <a:r>
              <a:rPr lang="en-US" sz="1700" spc="-22">
                <a:solidFill>
                  <a:srgbClr val="FFFFFF"/>
                </a:solidFill>
                <a:latin typeface="Public Sans"/>
                <a:ea typeface="Public Sans"/>
                <a:cs typeface="Public Sans"/>
                <a:sym typeface="Public Sans"/>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6E4EF"/>
        </a:solidFill>
        <a:effectLst/>
      </p:bgPr>
    </p:bg>
    <p:spTree>
      <p:nvGrpSpPr>
        <p:cNvPr id="1" name=""/>
        <p:cNvGrpSpPr/>
        <p:nvPr/>
      </p:nvGrpSpPr>
      <p:grpSpPr>
        <a:xfrm>
          <a:off x="0" y="0"/>
          <a:ext cx="0" cy="0"/>
          <a:chOff x="0" y="0"/>
          <a:chExt cx="0" cy="0"/>
        </a:xfrm>
      </p:grpSpPr>
      <p:sp>
        <p:nvSpPr>
          <p:cNvPr id="2" name="TextBox 2"/>
          <p:cNvSpPr txBox="1"/>
          <p:nvPr/>
        </p:nvSpPr>
        <p:spPr>
          <a:xfrm>
            <a:off x="2351877" y="209550"/>
            <a:ext cx="13584247" cy="1232538"/>
          </a:xfrm>
          <a:prstGeom prst="rect">
            <a:avLst/>
          </a:prstGeom>
        </p:spPr>
        <p:txBody>
          <a:bodyPr lIns="0" tIns="0" rIns="0" bIns="0" rtlCol="0" anchor="t">
            <a:spAutoFit/>
          </a:bodyPr>
          <a:lstStyle/>
          <a:p>
            <a:pPr algn="ctr">
              <a:lnSpc>
                <a:spcPts val="9120"/>
              </a:lnSpc>
            </a:pPr>
            <a:r>
              <a:rPr lang="en-US" sz="9500" spc="-779">
                <a:solidFill>
                  <a:srgbClr val="272665"/>
                </a:solidFill>
                <a:latin typeface="Public Sans"/>
                <a:ea typeface="Public Sans"/>
                <a:cs typeface="Public Sans"/>
                <a:sym typeface="Public Sans"/>
              </a:rPr>
              <a:t>Landlord Survey Findings </a:t>
            </a:r>
          </a:p>
        </p:txBody>
      </p:sp>
      <p:grpSp>
        <p:nvGrpSpPr>
          <p:cNvPr id="3" name="Group 3"/>
          <p:cNvGrpSpPr/>
          <p:nvPr/>
        </p:nvGrpSpPr>
        <p:grpSpPr>
          <a:xfrm>
            <a:off x="1276319" y="8707238"/>
            <a:ext cx="15735361" cy="1407262"/>
            <a:chOff x="0" y="0"/>
            <a:chExt cx="4284026" cy="383134"/>
          </a:xfrm>
        </p:grpSpPr>
        <p:sp>
          <p:nvSpPr>
            <p:cNvPr id="4" name="Freeform 4"/>
            <p:cNvSpPr/>
            <p:nvPr/>
          </p:nvSpPr>
          <p:spPr>
            <a:xfrm>
              <a:off x="0" y="0"/>
              <a:ext cx="4284026" cy="383134"/>
            </a:xfrm>
            <a:custGeom>
              <a:avLst/>
              <a:gdLst/>
              <a:ahLst/>
              <a:cxnLst/>
              <a:rect l="l" t="t" r="r" b="b"/>
              <a:pathLst>
                <a:path w="4284026" h="383134">
                  <a:moveTo>
                    <a:pt x="8856" y="0"/>
                  </a:moveTo>
                  <a:lnTo>
                    <a:pt x="4275170" y="0"/>
                  </a:lnTo>
                  <a:cubicBezTo>
                    <a:pt x="4280061" y="0"/>
                    <a:pt x="4284026" y="3965"/>
                    <a:pt x="4284026" y="8856"/>
                  </a:cubicBezTo>
                  <a:lnTo>
                    <a:pt x="4284026" y="374278"/>
                  </a:lnTo>
                  <a:cubicBezTo>
                    <a:pt x="4284026" y="379169"/>
                    <a:pt x="4280061" y="383134"/>
                    <a:pt x="4275170" y="383134"/>
                  </a:cubicBezTo>
                  <a:lnTo>
                    <a:pt x="8856" y="383134"/>
                  </a:lnTo>
                  <a:cubicBezTo>
                    <a:pt x="3965" y="383134"/>
                    <a:pt x="0" y="379169"/>
                    <a:pt x="0" y="374278"/>
                  </a:cubicBezTo>
                  <a:lnTo>
                    <a:pt x="0" y="8856"/>
                  </a:lnTo>
                  <a:cubicBezTo>
                    <a:pt x="0" y="3965"/>
                    <a:pt x="3965" y="0"/>
                    <a:pt x="8856" y="0"/>
                  </a:cubicBezTo>
                  <a:close/>
                </a:path>
              </a:pathLst>
            </a:custGeom>
            <a:solidFill>
              <a:srgbClr val="AB9EE2"/>
            </a:solidFill>
          </p:spPr>
          <p:txBody>
            <a:bodyPr/>
            <a:lstStyle/>
            <a:p>
              <a:endParaRPr lang="en-CA"/>
            </a:p>
          </p:txBody>
        </p:sp>
        <p:sp>
          <p:nvSpPr>
            <p:cNvPr id="5" name="TextBox 5"/>
            <p:cNvSpPr txBox="1"/>
            <p:nvPr/>
          </p:nvSpPr>
          <p:spPr>
            <a:xfrm>
              <a:off x="0" y="85725"/>
              <a:ext cx="4284026" cy="297409"/>
            </a:xfrm>
            <a:prstGeom prst="rect">
              <a:avLst/>
            </a:prstGeom>
          </p:spPr>
          <p:txBody>
            <a:bodyPr lIns="50800" tIns="50800" rIns="50800" bIns="50800" rtlCol="0" anchor="ctr"/>
            <a:lstStyle/>
            <a:p>
              <a:pPr algn="ctr">
                <a:lnSpc>
                  <a:spcPts val="1925"/>
                </a:lnSpc>
              </a:pPr>
              <a:endParaRPr/>
            </a:p>
          </p:txBody>
        </p:sp>
      </p:grpSp>
      <p:sp>
        <p:nvSpPr>
          <p:cNvPr id="6" name="TextBox 6"/>
          <p:cNvSpPr txBox="1"/>
          <p:nvPr/>
        </p:nvSpPr>
        <p:spPr>
          <a:xfrm>
            <a:off x="3278925" y="1615122"/>
            <a:ext cx="11730150" cy="531496"/>
          </a:xfrm>
          <a:prstGeom prst="rect">
            <a:avLst/>
          </a:prstGeom>
        </p:spPr>
        <p:txBody>
          <a:bodyPr lIns="0" tIns="0" rIns="0" bIns="0" rtlCol="0" anchor="t">
            <a:spAutoFit/>
          </a:bodyPr>
          <a:lstStyle/>
          <a:p>
            <a:pPr algn="ctr">
              <a:lnSpc>
                <a:spcPts val="3840"/>
              </a:lnSpc>
            </a:pPr>
            <a:r>
              <a:rPr lang="en-US" sz="4000" spc="-328">
                <a:solidFill>
                  <a:srgbClr val="FFFFFF"/>
                </a:solidFill>
                <a:latin typeface="Public Sans"/>
                <a:ea typeface="Public Sans"/>
                <a:cs typeface="Public Sans"/>
                <a:sym typeface="Public Sans"/>
              </a:rPr>
              <a:t>What local services were landlords accessing for tenants? </a:t>
            </a:r>
          </a:p>
        </p:txBody>
      </p:sp>
      <p:sp>
        <p:nvSpPr>
          <p:cNvPr id="7" name="TextBox 7"/>
          <p:cNvSpPr txBox="1"/>
          <p:nvPr/>
        </p:nvSpPr>
        <p:spPr>
          <a:xfrm>
            <a:off x="1376455" y="8204000"/>
            <a:ext cx="14559668" cy="3307080"/>
          </a:xfrm>
          <a:prstGeom prst="rect">
            <a:avLst/>
          </a:prstGeom>
        </p:spPr>
        <p:txBody>
          <a:bodyPr lIns="0" tIns="0" rIns="0" bIns="0" rtlCol="0" anchor="t">
            <a:spAutoFit/>
          </a:bodyPr>
          <a:lstStyle/>
          <a:p>
            <a:pPr algn="l">
              <a:lnSpc>
                <a:spcPts val="2659"/>
              </a:lnSpc>
            </a:pPr>
            <a:endParaRPr/>
          </a:p>
          <a:p>
            <a:pPr algn="l">
              <a:lnSpc>
                <a:spcPts val="2659"/>
              </a:lnSpc>
            </a:pPr>
            <a:endParaRPr/>
          </a:p>
          <a:p>
            <a:pPr marL="410209" lvl="1" indent="-205105" algn="l">
              <a:lnSpc>
                <a:spcPts val="2659"/>
              </a:lnSpc>
              <a:buFont typeface="Arial"/>
              <a:buChar char="•"/>
            </a:pPr>
            <a:r>
              <a:rPr lang="en-US" sz="1899" spc="-24">
                <a:solidFill>
                  <a:srgbClr val="FFFFFF"/>
                </a:solidFill>
                <a:latin typeface="Public Sans"/>
                <a:ea typeface="Public Sans"/>
                <a:cs typeface="Public Sans"/>
                <a:sym typeface="Public Sans"/>
              </a:rPr>
              <a:t>Landlords reported highest degrees of satisfaction with fire department (8/9 satisfied), and police (12/16 satisfied).lower levels of satisfaction with the Landlord and Tenant Board (2/12 satisfied), City of Owen Sound (4/9 satisfied), housing support services (5/8 satisfied), and social services (0/6 satisfied). </a:t>
            </a:r>
          </a:p>
          <a:p>
            <a:pPr algn="l">
              <a:lnSpc>
                <a:spcPts val="2659"/>
              </a:lnSpc>
            </a:pPr>
            <a:endParaRPr lang="en-US" sz="1899" spc="-24">
              <a:solidFill>
                <a:srgbClr val="FFFFFF"/>
              </a:solidFill>
              <a:latin typeface="Public Sans"/>
              <a:ea typeface="Public Sans"/>
              <a:cs typeface="Public Sans"/>
              <a:sym typeface="Public Sans"/>
            </a:endParaRPr>
          </a:p>
          <a:p>
            <a:pPr algn="l">
              <a:lnSpc>
                <a:spcPts val="2659"/>
              </a:lnSpc>
            </a:pPr>
            <a:endParaRPr lang="en-US" sz="1899" spc="-24">
              <a:solidFill>
                <a:srgbClr val="FFFFFF"/>
              </a:solidFill>
              <a:latin typeface="Public Sans"/>
              <a:ea typeface="Public Sans"/>
              <a:cs typeface="Public Sans"/>
              <a:sym typeface="Public Sans"/>
            </a:endParaRPr>
          </a:p>
          <a:p>
            <a:pPr algn="ctr">
              <a:lnSpc>
                <a:spcPts val="2939"/>
              </a:lnSpc>
            </a:pPr>
            <a:endParaRPr lang="en-US" sz="1899" spc="-24">
              <a:solidFill>
                <a:srgbClr val="FFFFFF"/>
              </a:solidFill>
              <a:latin typeface="Public Sans"/>
              <a:ea typeface="Public Sans"/>
              <a:cs typeface="Public Sans"/>
              <a:sym typeface="Public Sans"/>
            </a:endParaRPr>
          </a:p>
          <a:p>
            <a:pPr algn="ctr">
              <a:lnSpc>
                <a:spcPts val="2520"/>
              </a:lnSpc>
            </a:pPr>
            <a:endParaRPr lang="en-US" sz="1899" spc="-24">
              <a:solidFill>
                <a:srgbClr val="FFFFFF"/>
              </a:solidFill>
              <a:latin typeface="Public Sans"/>
              <a:ea typeface="Public Sans"/>
              <a:cs typeface="Public Sans"/>
              <a:sym typeface="Public Sans"/>
            </a:endParaRPr>
          </a:p>
          <a:p>
            <a:pPr algn="l">
              <a:lnSpc>
                <a:spcPts val="2380"/>
              </a:lnSpc>
            </a:pPr>
            <a:r>
              <a:rPr lang="en-US" sz="1700" spc="-22">
                <a:solidFill>
                  <a:srgbClr val="FFFFFF"/>
                </a:solidFill>
                <a:latin typeface="Public Sans"/>
                <a:ea typeface="Public Sans"/>
                <a:cs typeface="Public Sans"/>
                <a:sym typeface="Public Sans"/>
              </a:rPr>
              <a:t> </a:t>
            </a:r>
          </a:p>
        </p:txBody>
      </p:sp>
      <p:pic>
        <p:nvPicPr>
          <p:cNvPr id="8" name="Picture 8"/>
          <p:cNvPicPr>
            <a:picLocks noChangeAspect="1"/>
          </p:cNvPicPr>
          <p:nvPr/>
        </p:nvPicPr>
        <p:blipFill>
          <a:blip r:embed="rId3"/>
          <a:stretch>
            <a:fillRect/>
          </a:stretch>
        </p:blipFill>
        <p:spPr>
          <a:xfrm>
            <a:off x="3018155" y="1466602"/>
            <a:ext cx="11246288" cy="7227451"/>
          </a:xfrm>
          <a:prstGeom prst="rect">
            <a:avLst/>
          </a:prstGeom>
        </p:spPr>
      </p:pic>
      <p:sp>
        <p:nvSpPr>
          <p:cNvPr id="9" name="TextBox 9"/>
          <p:cNvSpPr txBox="1"/>
          <p:nvPr/>
        </p:nvSpPr>
        <p:spPr>
          <a:xfrm>
            <a:off x="7461876" y="8053188"/>
            <a:ext cx="4743073" cy="349250"/>
          </a:xfrm>
          <a:prstGeom prst="rect">
            <a:avLst/>
          </a:prstGeom>
        </p:spPr>
        <p:txBody>
          <a:bodyPr lIns="0" tIns="0" rIns="0" bIns="0" rtlCol="0" anchor="t">
            <a:spAutoFit/>
          </a:bodyPr>
          <a:lstStyle/>
          <a:p>
            <a:pPr algn="ctr">
              <a:lnSpc>
                <a:spcPts val="2799"/>
              </a:lnSpc>
              <a:spcBef>
                <a:spcPct val="0"/>
              </a:spcBef>
            </a:pPr>
            <a:r>
              <a:rPr lang="en-US" sz="1999" spc="-25">
                <a:solidFill>
                  <a:srgbClr val="272665"/>
                </a:solidFill>
                <a:latin typeface="Public Sans"/>
                <a:ea typeface="Public Sans"/>
                <a:cs typeface="Public Sans"/>
                <a:sym typeface="Public Sans"/>
              </a:rPr>
              <a:t>% of respondents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6E4EF"/>
        </a:solidFill>
        <a:effectLst/>
      </p:bgPr>
    </p:bg>
    <p:spTree>
      <p:nvGrpSpPr>
        <p:cNvPr id="1" name=""/>
        <p:cNvGrpSpPr/>
        <p:nvPr/>
      </p:nvGrpSpPr>
      <p:grpSpPr>
        <a:xfrm>
          <a:off x="0" y="0"/>
          <a:ext cx="0" cy="0"/>
          <a:chOff x="0" y="0"/>
          <a:chExt cx="0" cy="0"/>
        </a:xfrm>
      </p:grpSpPr>
      <p:sp>
        <p:nvSpPr>
          <p:cNvPr id="2" name="TextBox 2"/>
          <p:cNvSpPr txBox="1"/>
          <p:nvPr/>
        </p:nvSpPr>
        <p:spPr>
          <a:xfrm>
            <a:off x="2351877" y="769348"/>
            <a:ext cx="13584247" cy="1232538"/>
          </a:xfrm>
          <a:prstGeom prst="rect">
            <a:avLst/>
          </a:prstGeom>
        </p:spPr>
        <p:txBody>
          <a:bodyPr lIns="0" tIns="0" rIns="0" bIns="0" rtlCol="0" anchor="t">
            <a:spAutoFit/>
          </a:bodyPr>
          <a:lstStyle/>
          <a:p>
            <a:pPr algn="ctr">
              <a:lnSpc>
                <a:spcPts val="9120"/>
              </a:lnSpc>
            </a:pPr>
            <a:r>
              <a:rPr lang="en-US" sz="9500" spc="-779">
                <a:solidFill>
                  <a:srgbClr val="272665"/>
                </a:solidFill>
                <a:latin typeface="Public Sans"/>
                <a:ea typeface="Public Sans"/>
                <a:cs typeface="Public Sans"/>
                <a:sym typeface="Public Sans"/>
              </a:rPr>
              <a:t>Tenant Survey Findings </a:t>
            </a:r>
          </a:p>
        </p:txBody>
      </p:sp>
      <p:sp>
        <p:nvSpPr>
          <p:cNvPr id="3" name="TextBox 3"/>
          <p:cNvSpPr txBox="1"/>
          <p:nvPr/>
        </p:nvSpPr>
        <p:spPr>
          <a:xfrm>
            <a:off x="3394081" y="2383975"/>
            <a:ext cx="11057607" cy="1017271"/>
          </a:xfrm>
          <a:prstGeom prst="rect">
            <a:avLst/>
          </a:prstGeom>
        </p:spPr>
        <p:txBody>
          <a:bodyPr lIns="0" tIns="0" rIns="0" bIns="0" rtlCol="0" anchor="t">
            <a:spAutoFit/>
          </a:bodyPr>
          <a:lstStyle/>
          <a:p>
            <a:pPr algn="ctr">
              <a:lnSpc>
                <a:spcPts val="3840"/>
              </a:lnSpc>
            </a:pPr>
            <a:r>
              <a:rPr lang="en-US" sz="4000" spc="-328">
                <a:solidFill>
                  <a:srgbClr val="FFFFFF"/>
                </a:solidFill>
                <a:latin typeface="Public Sans"/>
                <a:ea typeface="Public Sans"/>
                <a:cs typeface="Public Sans"/>
                <a:sym typeface="Public Sans"/>
              </a:rPr>
              <a:t>When you  had a concern about unsafe or unhealthy conditions in your unit, who, if anyone, did you contact? </a:t>
            </a:r>
          </a:p>
        </p:txBody>
      </p:sp>
      <p:pic>
        <p:nvPicPr>
          <p:cNvPr id="4" name="Picture 4"/>
          <p:cNvPicPr>
            <a:picLocks noChangeAspect="1"/>
          </p:cNvPicPr>
          <p:nvPr/>
        </p:nvPicPr>
        <p:blipFill>
          <a:blip r:embed="rId3"/>
          <a:stretch>
            <a:fillRect/>
          </a:stretch>
        </p:blipFill>
        <p:spPr>
          <a:xfrm>
            <a:off x="2605384" y="2849003"/>
            <a:ext cx="11775469" cy="5876807"/>
          </a:xfrm>
          <a:prstGeom prst="rect">
            <a:avLst/>
          </a:prstGeom>
        </p:spPr>
      </p:pic>
      <p:sp>
        <p:nvSpPr>
          <p:cNvPr id="5" name="TextBox 5"/>
          <p:cNvSpPr txBox="1"/>
          <p:nvPr/>
        </p:nvSpPr>
        <p:spPr>
          <a:xfrm>
            <a:off x="8493119" y="7935021"/>
            <a:ext cx="4743073" cy="349250"/>
          </a:xfrm>
          <a:prstGeom prst="rect">
            <a:avLst/>
          </a:prstGeom>
        </p:spPr>
        <p:txBody>
          <a:bodyPr lIns="0" tIns="0" rIns="0" bIns="0" rtlCol="0" anchor="t">
            <a:spAutoFit/>
          </a:bodyPr>
          <a:lstStyle/>
          <a:p>
            <a:pPr algn="ctr">
              <a:lnSpc>
                <a:spcPts val="2799"/>
              </a:lnSpc>
              <a:spcBef>
                <a:spcPct val="0"/>
              </a:spcBef>
            </a:pPr>
            <a:r>
              <a:rPr lang="en-US" sz="1999" spc="-25">
                <a:solidFill>
                  <a:srgbClr val="272665"/>
                </a:solidFill>
                <a:latin typeface="Public Sans"/>
                <a:ea typeface="Public Sans"/>
                <a:cs typeface="Public Sans"/>
                <a:sym typeface="Public Sans"/>
              </a:rPr>
              <a:t>% of respondents</a:t>
            </a:r>
          </a:p>
        </p:txBody>
      </p:sp>
      <p:grpSp>
        <p:nvGrpSpPr>
          <p:cNvPr id="6" name="Group 6"/>
          <p:cNvGrpSpPr/>
          <p:nvPr/>
        </p:nvGrpSpPr>
        <p:grpSpPr>
          <a:xfrm>
            <a:off x="1523939" y="8554669"/>
            <a:ext cx="15735361" cy="1407262"/>
            <a:chOff x="0" y="0"/>
            <a:chExt cx="4284026" cy="383134"/>
          </a:xfrm>
        </p:grpSpPr>
        <p:sp>
          <p:nvSpPr>
            <p:cNvPr id="7" name="Freeform 7"/>
            <p:cNvSpPr/>
            <p:nvPr/>
          </p:nvSpPr>
          <p:spPr>
            <a:xfrm>
              <a:off x="0" y="0"/>
              <a:ext cx="4284026" cy="383134"/>
            </a:xfrm>
            <a:custGeom>
              <a:avLst/>
              <a:gdLst/>
              <a:ahLst/>
              <a:cxnLst/>
              <a:rect l="l" t="t" r="r" b="b"/>
              <a:pathLst>
                <a:path w="4284026" h="383134">
                  <a:moveTo>
                    <a:pt x="8856" y="0"/>
                  </a:moveTo>
                  <a:lnTo>
                    <a:pt x="4275170" y="0"/>
                  </a:lnTo>
                  <a:cubicBezTo>
                    <a:pt x="4280061" y="0"/>
                    <a:pt x="4284026" y="3965"/>
                    <a:pt x="4284026" y="8856"/>
                  </a:cubicBezTo>
                  <a:lnTo>
                    <a:pt x="4284026" y="374278"/>
                  </a:lnTo>
                  <a:cubicBezTo>
                    <a:pt x="4284026" y="379169"/>
                    <a:pt x="4280061" y="383134"/>
                    <a:pt x="4275170" y="383134"/>
                  </a:cubicBezTo>
                  <a:lnTo>
                    <a:pt x="8856" y="383134"/>
                  </a:lnTo>
                  <a:cubicBezTo>
                    <a:pt x="3965" y="383134"/>
                    <a:pt x="0" y="379169"/>
                    <a:pt x="0" y="374278"/>
                  </a:cubicBezTo>
                  <a:lnTo>
                    <a:pt x="0" y="8856"/>
                  </a:lnTo>
                  <a:cubicBezTo>
                    <a:pt x="0" y="3965"/>
                    <a:pt x="3965" y="0"/>
                    <a:pt x="8856" y="0"/>
                  </a:cubicBezTo>
                  <a:close/>
                </a:path>
              </a:pathLst>
            </a:custGeom>
            <a:solidFill>
              <a:srgbClr val="AB9EE2"/>
            </a:solidFill>
          </p:spPr>
          <p:txBody>
            <a:bodyPr/>
            <a:lstStyle/>
            <a:p>
              <a:endParaRPr lang="en-CA"/>
            </a:p>
          </p:txBody>
        </p:sp>
        <p:sp>
          <p:nvSpPr>
            <p:cNvPr id="8" name="TextBox 8"/>
            <p:cNvSpPr txBox="1"/>
            <p:nvPr/>
          </p:nvSpPr>
          <p:spPr>
            <a:xfrm>
              <a:off x="0" y="85725"/>
              <a:ext cx="4284026" cy="297409"/>
            </a:xfrm>
            <a:prstGeom prst="rect">
              <a:avLst/>
            </a:prstGeom>
          </p:spPr>
          <p:txBody>
            <a:bodyPr lIns="50800" tIns="50800" rIns="50800" bIns="50800" rtlCol="0" anchor="ctr"/>
            <a:lstStyle/>
            <a:p>
              <a:pPr algn="ctr">
                <a:lnSpc>
                  <a:spcPts val="1925"/>
                </a:lnSpc>
              </a:pPr>
              <a:endParaRPr/>
            </a:p>
          </p:txBody>
        </p:sp>
      </p:grpSp>
      <p:sp>
        <p:nvSpPr>
          <p:cNvPr id="9" name="TextBox 9"/>
          <p:cNvSpPr txBox="1"/>
          <p:nvPr/>
        </p:nvSpPr>
        <p:spPr>
          <a:xfrm>
            <a:off x="1864166" y="8095359"/>
            <a:ext cx="14559668" cy="3307080"/>
          </a:xfrm>
          <a:prstGeom prst="rect">
            <a:avLst/>
          </a:prstGeom>
        </p:spPr>
        <p:txBody>
          <a:bodyPr lIns="0" tIns="0" rIns="0" bIns="0" rtlCol="0" anchor="t">
            <a:spAutoFit/>
          </a:bodyPr>
          <a:lstStyle/>
          <a:p>
            <a:pPr algn="l">
              <a:lnSpc>
                <a:spcPts val="2659"/>
              </a:lnSpc>
            </a:pPr>
            <a:endParaRPr/>
          </a:p>
          <a:p>
            <a:pPr algn="l">
              <a:lnSpc>
                <a:spcPts val="2659"/>
              </a:lnSpc>
            </a:pPr>
            <a:endParaRPr/>
          </a:p>
          <a:p>
            <a:pPr marL="410209" lvl="1" indent="-205105" algn="l">
              <a:lnSpc>
                <a:spcPts val="2659"/>
              </a:lnSpc>
              <a:buFont typeface="Arial"/>
              <a:buChar char="•"/>
            </a:pPr>
            <a:r>
              <a:rPr lang="en-US" sz="1899" spc="-24">
                <a:solidFill>
                  <a:srgbClr val="FFFFFF"/>
                </a:solidFill>
                <a:latin typeface="Public Sans"/>
                <a:ea typeface="Public Sans"/>
                <a:cs typeface="Public Sans"/>
                <a:sym typeface="Public Sans"/>
              </a:rPr>
              <a:t>Tenants reported lower levels of satisfaction with Housing Support Services (31% dissatisfied), Mental Health Services (29% dissatisfied), and City of Owen Sound (28% dissatisfied).  Highest degree of satisfaction with fire department (47% satisfied), Social Services (44% satisfied), and the Landlord and Tenant Board (43% satisfied). </a:t>
            </a:r>
          </a:p>
          <a:p>
            <a:pPr algn="l">
              <a:lnSpc>
                <a:spcPts val="2659"/>
              </a:lnSpc>
            </a:pPr>
            <a:endParaRPr lang="en-US" sz="1899" spc="-24">
              <a:solidFill>
                <a:srgbClr val="FFFFFF"/>
              </a:solidFill>
              <a:latin typeface="Public Sans"/>
              <a:ea typeface="Public Sans"/>
              <a:cs typeface="Public Sans"/>
              <a:sym typeface="Public Sans"/>
            </a:endParaRPr>
          </a:p>
          <a:p>
            <a:pPr algn="l">
              <a:lnSpc>
                <a:spcPts val="2659"/>
              </a:lnSpc>
            </a:pPr>
            <a:endParaRPr lang="en-US" sz="1899" spc="-24">
              <a:solidFill>
                <a:srgbClr val="FFFFFF"/>
              </a:solidFill>
              <a:latin typeface="Public Sans"/>
              <a:ea typeface="Public Sans"/>
              <a:cs typeface="Public Sans"/>
              <a:sym typeface="Public Sans"/>
            </a:endParaRPr>
          </a:p>
          <a:p>
            <a:pPr algn="ctr">
              <a:lnSpc>
                <a:spcPts val="2939"/>
              </a:lnSpc>
            </a:pPr>
            <a:endParaRPr lang="en-US" sz="1899" spc="-24">
              <a:solidFill>
                <a:srgbClr val="FFFFFF"/>
              </a:solidFill>
              <a:latin typeface="Public Sans"/>
              <a:ea typeface="Public Sans"/>
              <a:cs typeface="Public Sans"/>
              <a:sym typeface="Public Sans"/>
            </a:endParaRPr>
          </a:p>
          <a:p>
            <a:pPr algn="ctr">
              <a:lnSpc>
                <a:spcPts val="2520"/>
              </a:lnSpc>
            </a:pPr>
            <a:endParaRPr lang="en-US" sz="1899" spc="-24">
              <a:solidFill>
                <a:srgbClr val="FFFFFF"/>
              </a:solidFill>
              <a:latin typeface="Public Sans"/>
              <a:ea typeface="Public Sans"/>
              <a:cs typeface="Public Sans"/>
              <a:sym typeface="Public Sans"/>
            </a:endParaRPr>
          </a:p>
          <a:p>
            <a:pPr algn="l">
              <a:lnSpc>
                <a:spcPts val="2380"/>
              </a:lnSpc>
            </a:pPr>
            <a:r>
              <a:rPr lang="en-US" sz="1700" spc="-22">
                <a:solidFill>
                  <a:srgbClr val="FFFFFF"/>
                </a:solidFill>
                <a:latin typeface="Public Sans"/>
                <a:ea typeface="Public Sans"/>
                <a:cs typeface="Public Sans"/>
                <a:sym typeface="Public Sans"/>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2948</Words>
  <Application>Microsoft Office PowerPoint</Application>
  <PresentationFormat>Custom</PresentationFormat>
  <Paragraphs>343</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Public Sans Italics</vt:lpstr>
      <vt:lpstr>Public Sans Bold</vt:lpstr>
      <vt:lpstr>Arial</vt:lpstr>
      <vt:lpstr>Calibri</vt:lpstr>
      <vt:lpstr>Bobby Jones Soft</vt:lpstr>
      <vt:lpstr>Public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Quotes from Survey Respondents</vt:lpstr>
      <vt:lpstr>PowerPoint Presentation</vt:lpstr>
      <vt:lpstr>PowerPoint Presentation</vt:lpstr>
      <vt:lpstr> Recommendation #1: Collection of data </vt:lpstr>
      <vt:lpstr>Recommendation #2: Include model bylaw language for mould repairs in Owen Sound’s bylaws </vt:lpstr>
      <vt:lpstr>Recommendation #3: Prioritize supports for landlords to maintain the habitability of their units and to facilitate effective tenant-landlord interaction as a key strategy in retaining and improving the existing rental housing stock in Owen Sound </vt:lpstr>
      <vt:lpstr>Systematic Change: What long term changes do we need to ensure that existing rental housing stock in Owen Sound is affordable, healthy and safe for all?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Lilac Illustrated Social Psychology Presentation</dc:title>
  <dc:creator>Seana Moorhead (GBCLC)</dc:creator>
  <cp:lastModifiedBy>Jill Umbach</cp:lastModifiedBy>
  <cp:revision>23</cp:revision>
  <cp:lastPrinted>2024-11-13T15:28:16Z</cp:lastPrinted>
  <dcterms:created xsi:type="dcterms:W3CDTF">2006-08-16T00:00:00Z</dcterms:created>
  <dcterms:modified xsi:type="dcterms:W3CDTF">2024-11-13T15:30:08Z</dcterms:modified>
  <dc:identifier>DAGEX4jRx0s</dc:identifier>
</cp:coreProperties>
</file>